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9" r:id="rId3"/>
    <p:sldId id="330" r:id="rId4"/>
    <p:sldId id="312" r:id="rId5"/>
    <p:sldId id="333" r:id="rId6"/>
    <p:sldId id="310" r:id="rId7"/>
    <p:sldId id="308" r:id="rId8"/>
    <p:sldId id="257" r:id="rId9"/>
    <p:sldId id="337" r:id="rId10"/>
    <p:sldId id="307" r:id="rId11"/>
    <p:sldId id="314" r:id="rId12"/>
    <p:sldId id="315" r:id="rId13"/>
    <p:sldId id="316" r:id="rId14"/>
    <p:sldId id="321" r:id="rId15"/>
    <p:sldId id="317" r:id="rId16"/>
    <p:sldId id="335" r:id="rId17"/>
    <p:sldId id="327" r:id="rId18"/>
    <p:sldId id="326" r:id="rId19"/>
    <p:sldId id="334" r:id="rId20"/>
    <p:sldId id="336" r:id="rId21"/>
    <p:sldId id="323" r:id="rId22"/>
    <p:sldId id="306"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90835-09FA-AB94-51AC-C83272C8EEB4}" name="Macfarlane, G.J." initials="MG" userId="S::sme490@abdn.ac.uk::5680da70-3203-4477-8705-11f2372f5fad" providerId="AD"/>
  <p188:author id="{B312D15D-8733-17A9-DC65-D098021812E5}" name="Quilay, Christien" initials="QC" userId="S::s01cq1@abdn.ac.uk::a846c103-e929-4364-9762-6cd3be24e2ce" providerId="AD"/>
  <p188:author id="{D895F3A5-98E7-C5AA-752F-8A6E45FBC584}" name="KANG, JUNGWOO (UG)" initials="KJ(" userId="S::u09jk19@abdn.ac.uk::d104fcbb-2776-4ed0-a9dc-516090b7a7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54B"/>
    <a:srgbClr val="F4CA00"/>
    <a:srgbClr val="666666"/>
    <a:srgbClr val="FF4747"/>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082FE-79FB-4FD7-A79E-265BC8F9F9BB}" v="4" dt="2023-11-10T11:39:04.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5"/>
    <p:restoredTop sz="88329"/>
  </p:normalViewPr>
  <p:slideViewPr>
    <p:cSldViewPr snapToGrid="0">
      <p:cViewPr varScale="1">
        <p:scale>
          <a:sx n="115" d="100"/>
          <a:sy n="115" d="100"/>
        </p:scale>
        <p:origin x="240"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09jk19\AppData\Roaming\Microsoft\Excel\Graphics%20(Luke)%20(version%201).xlsb"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uoa.abdn.ac.uk\global\CLSM\School%20of%20Medicine%20and%20Dentistry\PublHealth\Teams\Epidemiology\Secure\UK-BioBank\Luke's%20Files\Graphics%20(Luke)%20(version%20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09jk19\AppData\Roaming\Microsoft\Excel\Graphics%20(Luke)%20(version%201).xlsb"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09jk19\AppData\Roaming\Microsoft\Excel\Graphics%20(Luke)%20(version%201).xlsb"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uoa.abdn.ac.uk\global\CLSM\School%20of%20Medicine%20and%20Dentistry\PublHealth\Teams\Epidemiology\Secure\UK-BioBank\Luke's%20Files\Graphics%20(Luke)%20(version%2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uoa.abdn.ac.uk\global\CLSM\School%20of%20Medicine%20and%20Dentistry\PublHealth\Teams\Epidemiology\Secure\UK-BioBank\Luke's%20Files\Graphics%20(Luke)%20(version%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uoa.abdn.ac.uk\global\CLSM\School%20of%20Medicine%20and%20Dentistry\PublHealth\Teams\Epidemiology\Secure\UK-BioBank\Luke's%20Files\Graphics%20(Luke)%20(version%20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uoa.abdn.ac.uk\global\CLSM\School%20of%20Medicine%20and%20Dentistry\PublHealth\Teams\Epidemiology\Secure\UK-BioBank\Luke's%20Files\Graphics%20(Luke)%20(version%20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uoa.abdn.ac.uk\global\CLSM\School%20of%20Medicine%20and%20Dentistry\PublHealth\Teams\Epidemiology\Secure\UK-BioBank\Luke's%20Files\Graphics%20(Luke)%20(version%20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uoa.abdn.ac.uk\global\CLSM\School%20of%20Medicine%20and%20Dentistry\PublHealth\Teams\Epidemiology\Secure\UK-BioBank\Luke's%20Files\Graphics%20(Luke)%20(version%20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1842577704817E-2"/>
          <c:y val="3.0476190476190476E-2"/>
          <c:w val="0.91315122564911744"/>
          <c:h val="0.87297142857142862"/>
        </c:manualLayout>
      </c:layout>
      <c:scatterChart>
        <c:scatterStyle val="lineMarker"/>
        <c:varyColors val="0"/>
        <c:ser>
          <c:idx val="1"/>
          <c:order val="0"/>
          <c:tx>
            <c:strRef>
              <c:f>Linear!$C$3</c:f>
              <c:strCache>
                <c:ptCount val="1"/>
                <c:pt idx="0">
                  <c:v>Variables</c:v>
                </c:pt>
              </c:strCache>
            </c:strRef>
          </c:tx>
          <c:spPr>
            <a:ln w="28575">
              <a:noFill/>
            </a:ln>
          </c:spPr>
          <c:marker>
            <c:symbol val="circle"/>
            <c:size val="5"/>
            <c:spPr>
              <a:solidFill>
                <a:schemeClr val="accent2"/>
              </a:solidFill>
              <a:ln>
                <a:noFill/>
              </a:ln>
            </c:spPr>
          </c:marker>
          <c:errBars>
            <c:errDir val="x"/>
            <c:errBarType val="both"/>
            <c:errValType val="cust"/>
            <c:noEndCap val="0"/>
            <c:plus>
              <c:numRef>
                <c:f>Linear!$G$4:$G$26</c:f>
                <c:numCache>
                  <c:formatCode>General</c:formatCode>
                  <c:ptCount val="23"/>
                  <c:pt idx="0">
                    <c:v>0</c:v>
                  </c:pt>
                  <c:pt idx="1">
                    <c:v>3.7749200000000038E-2</c:v>
                  </c:pt>
                  <c:pt idx="2">
                    <c:v>0</c:v>
                  </c:pt>
                  <c:pt idx="3">
                    <c:v>7.5791200000000003E-2</c:v>
                  </c:pt>
                  <c:pt idx="4">
                    <c:v>7.2732100000000022E-2</c:v>
                  </c:pt>
                  <c:pt idx="5">
                    <c:v>7.0892100000000013E-2</c:v>
                  </c:pt>
                  <c:pt idx="6">
                    <c:v>6.9930000000000048E-2</c:v>
                  </c:pt>
                  <c:pt idx="7">
                    <c:v>7.8834199999999965E-2</c:v>
                  </c:pt>
                  <c:pt idx="8">
                    <c:v>0.21349219999999991</c:v>
                  </c:pt>
                  <c:pt idx="9">
                    <c:v>0</c:v>
                  </c:pt>
                  <c:pt idx="10">
                    <c:v>0.21796080000000001</c:v>
                  </c:pt>
                  <c:pt idx="11">
                    <c:v>4.1477200000000006E-2</c:v>
                  </c:pt>
                  <c:pt idx="12">
                    <c:v>5.1956599999999992E-2</c:v>
                  </c:pt>
                  <c:pt idx="13">
                    <c:v>0</c:v>
                  </c:pt>
                  <c:pt idx="14">
                    <c:v>5.7072299999999999E-2</c:v>
                  </c:pt>
                  <c:pt idx="15">
                    <c:v>5.7295300000000007E-2</c:v>
                  </c:pt>
                  <c:pt idx="16">
                    <c:v>5.74297E-2</c:v>
                  </c:pt>
                  <c:pt idx="17">
                    <c:v>5.8228399999999958E-2</c:v>
                  </c:pt>
                  <c:pt idx="19">
                    <c:v>1.2898700000000041E-2</c:v>
                  </c:pt>
                  <c:pt idx="20">
                    <c:v>1.8016000000000032E-2</c:v>
                  </c:pt>
                  <c:pt idx="21">
                    <c:v>7.7058300000000024E-2</c:v>
                  </c:pt>
                  <c:pt idx="22">
                    <c:v>4.3249099999999929E-2</c:v>
                  </c:pt>
                </c:numCache>
              </c:numRef>
            </c:plus>
            <c:minus>
              <c:numRef>
                <c:f>Linear!$F$4:$F$26</c:f>
                <c:numCache>
                  <c:formatCode>General</c:formatCode>
                  <c:ptCount val="23"/>
                  <c:pt idx="0">
                    <c:v>0</c:v>
                  </c:pt>
                  <c:pt idx="1">
                    <c:v>3.7749200000000038E-2</c:v>
                  </c:pt>
                  <c:pt idx="2">
                    <c:v>0</c:v>
                  </c:pt>
                  <c:pt idx="3">
                    <c:v>7.5791299999999978E-2</c:v>
                  </c:pt>
                  <c:pt idx="4">
                    <c:v>7.2732100000000022E-2</c:v>
                  </c:pt>
                  <c:pt idx="5">
                    <c:v>7.0892000000000066E-2</c:v>
                  </c:pt>
                  <c:pt idx="6">
                    <c:v>6.9929899999999989E-2</c:v>
                  </c:pt>
                  <c:pt idx="7">
                    <c:v>7.8834100000000129E-2</c:v>
                  </c:pt>
                  <c:pt idx="8">
                    <c:v>0.21349300000000015</c:v>
                  </c:pt>
                  <c:pt idx="9">
                    <c:v>0</c:v>
                  </c:pt>
                  <c:pt idx="10">
                    <c:v>0.21796070000000001</c:v>
                  </c:pt>
                  <c:pt idx="11">
                    <c:v>4.1477100000000003E-2</c:v>
                  </c:pt>
                  <c:pt idx="12">
                    <c:v>5.1956700000000008E-2</c:v>
                  </c:pt>
                  <c:pt idx="13">
                    <c:v>0</c:v>
                  </c:pt>
                  <c:pt idx="14">
                    <c:v>5.7072200000000003E-2</c:v>
                  </c:pt>
                  <c:pt idx="15">
                    <c:v>5.7295199999999998E-2</c:v>
                  </c:pt>
                  <c:pt idx="16">
                    <c:v>5.74297E-2</c:v>
                  </c:pt>
                  <c:pt idx="17">
                    <c:v>5.8228400000000013E-2</c:v>
                  </c:pt>
                  <c:pt idx="19">
                    <c:v>1.2898699999999985E-2</c:v>
                  </c:pt>
                  <c:pt idx="20">
                    <c:v>1.8015000000000114E-2</c:v>
                  </c:pt>
                  <c:pt idx="21">
                    <c:v>7.7058300000000024E-2</c:v>
                  </c:pt>
                  <c:pt idx="22">
                    <c:v>4.3249200000000043E-2</c:v>
                  </c:pt>
                </c:numCache>
              </c:numRef>
            </c:minus>
            <c:spPr>
              <a:ln w="19050">
                <a:solidFill>
                  <a:schemeClr val="accent2"/>
                </a:solidFill>
              </a:ln>
            </c:spPr>
          </c:errBars>
          <c:xVal>
            <c:numRef>
              <c:f>Linear!$C$4:$C$26</c:f>
              <c:numCache>
                <c:formatCode>0.000</c:formatCode>
                <c:ptCount val="23"/>
                <c:pt idx="0" formatCode="General">
                  <c:v>0</c:v>
                </c:pt>
                <c:pt idx="1">
                  <c:v>0.887297</c:v>
                </c:pt>
                <c:pt idx="2">
                  <c:v>0</c:v>
                </c:pt>
                <c:pt idx="3">
                  <c:v>-0.2079635</c:v>
                </c:pt>
                <c:pt idx="4">
                  <c:v>-0.4946489</c:v>
                </c:pt>
                <c:pt idx="5">
                  <c:v>-0.72011729999999996</c:v>
                </c:pt>
                <c:pt idx="6">
                  <c:v>-0.79514090000000004</c:v>
                </c:pt>
                <c:pt idx="7">
                  <c:v>-0.92572889999999997</c:v>
                </c:pt>
                <c:pt idx="8">
                  <c:v>-1.016357</c:v>
                </c:pt>
                <c:pt idx="9">
                  <c:v>0</c:v>
                </c:pt>
                <c:pt idx="10">
                  <c:v>-2.8659799999999999E-2</c:v>
                </c:pt>
                <c:pt idx="11">
                  <c:v>0.1048833</c:v>
                </c:pt>
                <c:pt idx="12">
                  <c:v>0.1555291</c:v>
                </c:pt>
                <c:pt idx="13">
                  <c:v>0</c:v>
                </c:pt>
                <c:pt idx="14">
                  <c:v>3.9126000000000001E-2</c:v>
                </c:pt>
                <c:pt idx="15">
                  <c:v>0.1118764</c:v>
                </c:pt>
                <c:pt idx="16">
                  <c:v>0.15459970000000001</c:v>
                </c:pt>
                <c:pt idx="17">
                  <c:v>0.26201010000000002</c:v>
                </c:pt>
                <c:pt idx="19">
                  <c:v>-0.48233330000000002</c:v>
                </c:pt>
                <c:pt idx="20">
                  <c:v>-1.290203</c:v>
                </c:pt>
                <c:pt idx="21">
                  <c:v>0.57611800000000002</c:v>
                </c:pt>
                <c:pt idx="22">
                  <c:v>0.52625730000000004</c:v>
                </c:pt>
              </c:numCache>
            </c:numRef>
          </c:xVal>
          <c:yVal>
            <c:numRef>
              <c:f>Linear!$B$4:$B$26</c:f>
              <c:numCache>
                <c:formatCode>General</c:formatCode>
                <c:ptCount val="23"/>
                <c:pt idx="0">
                  <c:v>23</c:v>
                </c:pt>
                <c:pt idx="1">
                  <c:v>22</c:v>
                </c:pt>
                <c:pt idx="2">
                  <c:v>21</c:v>
                </c:pt>
                <c:pt idx="3">
                  <c:v>20</c:v>
                </c:pt>
                <c:pt idx="4">
                  <c:v>19</c:v>
                </c:pt>
                <c:pt idx="5">
                  <c:v>18</c:v>
                </c:pt>
                <c:pt idx="6">
                  <c:v>17</c:v>
                </c:pt>
                <c:pt idx="7">
                  <c:v>16</c:v>
                </c:pt>
                <c:pt idx="8">
                  <c:v>15</c:v>
                </c:pt>
                <c:pt idx="9">
                  <c:v>14</c:v>
                </c:pt>
                <c:pt idx="10">
                  <c:v>13</c:v>
                </c:pt>
                <c:pt idx="11">
                  <c:v>12</c:v>
                </c:pt>
                <c:pt idx="12">
                  <c:v>11</c:v>
                </c:pt>
                <c:pt idx="13">
                  <c:v>10</c:v>
                </c:pt>
                <c:pt idx="14">
                  <c:v>9</c:v>
                </c:pt>
                <c:pt idx="15">
                  <c:v>8</c:v>
                </c:pt>
                <c:pt idx="16">
                  <c:v>7</c:v>
                </c:pt>
                <c:pt idx="17">
                  <c:v>6</c:v>
                </c:pt>
                <c:pt idx="18">
                  <c:v>5</c:v>
                </c:pt>
                <c:pt idx="19">
                  <c:v>4</c:v>
                </c:pt>
                <c:pt idx="20">
                  <c:v>3</c:v>
                </c:pt>
                <c:pt idx="21">
                  <c:v>2</c:v>
                </c:pt>
                <c:pt idx="22">
                  <c:v>1</c:v>
                </c:pt>
              </c:numCache>
            </c:numRef>
          </c:yVal>
          <c:smooth val="0"/>
          <c:extLst>
            <c:ext xmlns:c16="http://schemas.microsoft.com/office/drawing/2014/chart" uri="{C3380CC4-5D6E-409C-BE32-E72D297353CC}">
              <c16:uniqueId val="{00000000-1882-445E-A030-6D022F1544AE}"/>
            </c:ext>
          </c:extLst>
        </c:ser>
        <c:dLbls>
          <c:showLegendKey val="0"/>
          <c:showVal val="0"/>
          <c:showCatName val="0"/>
          <c:showSerName val="0"/>
          <c:showPercent val="0"/>
          <c:showBubbleSize val="0"/>
        </c:dLbls>
        <c:axId val="163741016"/>
        <c:axId val="162786680"/>
      </c:scatterChart>
      <c:valAx>
        <c:axId val="163741016"/>
        <c:scaling>
          <c:orientation val="minMax"/>
          <c:max val="2"/>
          <c:min val="-2"/>
        </c:scaling>
        <c:delete val="0"/>
        <c:axPos val="b"/>
        <c:title>
          <c:tx>
            <c:rich>
              <a:bodyPr/>
              <a:lstStyle/>
              <a:p>
                <a:pPr>
                  <a:defRPr/>
                </a:pPr>
                <a:r>
                  <a:rPr lang="en-US"/>
                  <a:t>Co-efficient</a:t>
                </a:r>
              </a:p>
            </c:rich>
          </c:tx>
          <c:overlay val="0"/>
        </c:title>
        <c:numFmt formatCode="0.0" sourceLinked="0"/>
        <c:majorTickMark val="out"/>
        <c:minorTickMark val="out"/>
        <c:tickLblPos val="nextTo"/>
        <c:spPr>
          <a:ln w="19050">
            <a:solidFill>
              <a:schemeClr val="tx1"/>
            </a:solidFill>
          </a:ln>
        </c:spPr>
        <c:crossAx val="162786680"/>
        <c:crosses val="autoZero"/>
        <c:crossBetween val="midCat"/>
      </c:valAx>
      <c:valAx>
        <c:axId val="162786680"/>
        <c:scaling>
          <c:orientation val="minMax"/>
          <c:max val="24"/>
          <c:min val="0"/>
        </c:scaling>
        <c:delete val="0"/>
        <c:axPos val="l"/>
        <c:numFmt formatCode="General" sourceLinked="1"/>
        <c:majorTickMark val="none"/>
        <c:minorTickMark val="none"/>
        <c:tickLblPos val="none"/>
        <c:spPr>
          <a:ln w="19050">
            <a:solidFill>
              <a:schemeClr val="tx1"/>
            </a:solidFill>
          </a:ln>
        </c:spPr>
        <c:txPr>
          <a:bodyPr/>
          <a:lstStyle/>
          <a:p>
            <a:pPr>
              <a:defRPr>
                <a:solidFill>
                  <a:schemeClr val="tx1"/>
                </a:solidFill>
              </a:defRPr>
            </a:pPr>
            <a:endParaRPr lang="en-US"/>
          </a:p>
        </c:txPr>
        <c:crossAx val="163741016"/>
        <c:crosses val="autoZero"/>
        <c:crossBetween val="midCat"/>
      </c:valAx>
      <c:spPr>
        <a:noFill/>
      </c:spPr>
    </c:plotArea>
    <c:plotVisOnly val="1"/>
    <c:dispBlanksAs val="gap"/>
    <c:showDLblsOverMax val="0"/>
  </c:chart>
  <c:spPr>
    <a:ln w="12700">
      <a:solidFill>
        <a:schemeClr val="tx1"/>
      </a:solidFill>
    </a:ln>
  </c:spPr>
  <c:txPr>
    <a:bodyPr/>
    <a:lstStyle/>
    <a:p>
      <a:pPr>
        <a:defRPr sz="1400">
          <a:solidFill>
            <a:schemeClr val="tx1"/>
          </a:solidFill>
          <a:latin typeface="Arial" pitchFamily="34" charset="0"/>
          <a:cs typeface="Arial"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2724824986537E-2"/>
          <c:y val="4.2049934296977662E-2"/>
          <c:w val="0.91428025386177803"/>
          <c:h val="0.85808569961243997"/>
        </c:manualLayout>
      </c:layout>
      <c:scatterChart>
        <c:scatterStyle val="lineMarker"/>
        <c:varyColors val="0"/>
        <c:ser>
          <c:idx val="1"/>
          <c:order val="0"/>
          <c:tx>
            <c:strRef>
              <c:f>Logistic!$C$3</c:f>
              <c:strCache>
                <c:ptCount val="1"/>
                <c:pt idx="0">
                  <c:v>Variables</c:v>
                </c:pt>
              </c:strCache>
            </c:strRef>
          </c:tx>
          <c:spPr>
            <a:ln w="28575">
              <a:noFill/>
            </a:ln>
          </c:spPr>
          <c:marker>
            <c:symbol val="circle"/>
            <c:size val="5"/>
            <c:spPr>
              <a:solidFill>
                <a:schemeClr val="accent2"/>
              </a:solidFill>
              <a:ln>
                <a:noFill/>
              </a:ln>
            </c:spPr>
          </c:marker>
          <c:errBars>
            <c:errDir val="x"/>
            <c:errBarType val="both"/>
            <c:errValType val="cust"/>
            <c:noEndCap val="0"/>
            <c:plus>
              <c:numRef>
                <c:f>Logistic!$G$4:$G$26</c:f>
                <c:numCache>
                  <c:formatCode>General</c:formatCode>
                  <c:ptCount val="23"/>
                  <c:pt idx="0">
                    <c:v>0</c:v>
                  </c:pt>
                  <c:pt idx="1">
                    <c:v>0.37242500000000023</c:v>
                  </c:pt>
                  <c:pt idx="2">
                    <c:v>0</c:v>
                  </c:pt>
                  <c:pt idx="3">
                    <c:v>0.34329500000000013</c:v>
                  </c:pt>
                  <c:pt idx="4">
                    <c:v>0.33889900000000006</c:v>
                  </c:pt>
                  <c:pt idx="5">
                    <c:v>0.30630000000000002</c:v>
                  </c:pt>
                  <c:pt idx="6">
                    <c:v>0.34762699999999991</c:v>
                  </c:pt>
                  <c:pt idx="7">
                    <c:v>0.38290699999999989</c:v>
                  </c:pt>
                  <c:pt idx="8">
                    <c:v>1.1156379999999999</c:v>
                  </c:pt>
                  <c:pt idx="9">
                    <c:v>0</c:v>
                  </c:pt>
                  <c:pt idx="10">
                    <c:v>0.93823900000000005</c:v>
                  </c:pt>
                  <c:pt idx="11">
                    <c:v>0.16673700000000014</c:v>
                  </c:pt>
                  <c:pt idx="12">
                    <c:v>0.18791699999999989</c:v>
                  </c:pt>
                  <c:pt idx="13">
                    <c:v>0</c:v>
                  </c:pt>
                  <c:pt idx="14">
                    <c:v>0.21689500000000006</c:v>
                  </c:pt>
                  <c:pt idx="15">
                    <c:v>0.1988356</c:v>
                  </c:pt>
                  <c:pt idx="16">
                    <c:v>0.18351430000000002</c:v>
                  </c:pt>
                  <c:pt idx="17">
                    <c:v>0.18800069999999991</c:v>
                  </c:pt>
                  <c:pt idx="19">
                    <c:v>3.0250099999999946E-2</c:v>
                  </c:pt>
                  <c:pt idx="20">
                    <c:v>3.8756000000000013E-2</c:v>
                  </c:pt>
                  <c:pt idx="21">
                    <c:v>0.24709599999999998</c:v>
                  </c:pt>
                  <c:pt idx="22">
                    <c:v>0.1773769999999999</c:v>
                  </c:pt>
                </c:numCache>
              </c:numRef>
            </c:plus>
            <c:minus>
              <c:numRef>
                <c:f>Logistic!$F$4:$F$26</c:f>
                <c:numCache>
                  <c:formatCode>General</c:formatCode>
                  <c:ptCount val="23"/>
                  <c:pt idx="0">
                    <c:v>0</c:v>
                  </c:pt>
                  <c:pt idx="1">
                    <c:v>0.32105099999999975</c:v>
                  </c:pt>
                  <c:pt idx="2">
                    <c:v>0</c:v>
                  </c:pt>
                  <c:pt idx="3">
                    <c:v>0.27083299999999988</c:v>
                  </c:pt>
                  <c:pt idx="4">
                    <c:v>0.26920999999999995</c:v>
                  </c:pt>
                  <c:pt idx="5">
                    <c:v>0.24300179999999993</c:v>
                  </c:pt>
                  <c:pt idx="6">
                    <c:v>0.27712300000000001</c:v>
                  </c:pt>
                  <c:pt idx="7">
                    <c:v>0.29684500000000003</c:v>
                  </c:pt>
                  <c:pt idx="8">
                    <c:v>0.58339039999999998</c:v>
                  </c:pt>
                  <c:pt idx="9">
                    <c:v>0</c:v>
                  </c:pt>
                  <c:pt idx="10">
                    <c:v>0.48597889999999999</c:v>
                  </c:pt>
                  <c:pt idx="11">
                    <c:v>0.1448124999999999</c:v>
                  </c:pt>
                  <c:pt idx="12">
                    <c:v>0.16138700000000006</c:v>
                  </c:pt>
                  <c:pt idx="13">
                    <c:v>0</c:v>
                  </c:pt>
                  <c:pt idx="14">
                    <c:v>0.17895179999999999</c:v>
                  </c:pt>
                  <c:pt idx="15">
                    <c:v>0.16405230000000004</c:v>
                  </c:pt>
                  <c:pt idx="16">
                    <c:v>0.15172109999999994</c:v>
                  </c:pt>
                  <c:pt idx="17">
                    <c:v>0.15647430000000007</c:v>
                  </c:pt>
                  <c:pt idx="19">
                    <c:v>2.9294000000000042E-2</c:v>
                  </c:pt>
                  <c:pt idx="20">
                    <c:v>3.7345299999999915E-2</c:v>
                  </c:pt>
                  <c:pt idx="21">
                    <c:v>0.20931999999999995</c:v>
                  </c:pt>
                  <c:pt idx="22">
                    <c:v>0.15671600000000008</c:v>
                  </c:pt>
                </c:numCache>
              </c:numRef>
            </c:minus>
            <c:spPr>
              <a:ln w="19050">
                <a:solidFill>
                  <a:schemeClr val="accent2"/>
                </a:solidFill>
              </a:ln>
            </c:spPr>
          </c:errBars>
          <c:xVal>
            <c:numRef>
              <c:f>Logistic!$C$4:$C$26</c:f>
              <c:numCache>
                <c:formatCode>0.000</c:formatCode>
                <c:ptCount val="23"/>
                <c:pt idx="0" formatCode="General">
                  <c:v>1</c:v>
                </c:pt>
                <c:pt idx="1">
                  <c:v>2.3274629999999998</c:v>
                </c:pt>
                <c:pt idx="2">
                  <c:v>1</c:v>
                </c:pt>
                <c:pt idx="3">
                  <c:v>1.2830859999999999</c:v>
                </c:pt>
                <c:pt idx="4">
                  <c:v>1.309167</c:v>
                </c:pt>
                <c:pt idx="5">
                  <c:v>1.1758839999999999</c:v>
                </c:pt>
                <c:pt idx="6">
                  <c:v>1.36636</c:v>
                </c:pt>
                <c:pt idx="7">
                  <c:v>1.3207100000000001</c:v>
                </c:pt>
                <c:pt idx="8">
                  <c:v>1.2228399999999999</c:v>
                </c:pt>
                <c:pt idx="9">
                  <c:v>1</c:v>
                </c:pt>
                <c:pt idx="10">
                  <c:v>1.008189</c:v>
                </c:pt>
                <c:pt idx="11">
                  <c:v>1.1013139999999999</c:v>
                </c:pt>
                <c:pt idx="12">
                  <c:v>1.1431530000000001</c:v>
                </c:pt>
                <c:pt idx="13">
                  <c:v>1</c:v>
                </c:pt>
                <c:pt idx="14">
                  <c:v>1.022926</c:v>
                </c:pt>
                <c:pt idx="15">
                  <c:v>0.93779140000000005</c:v>
                </c:pt>
                <c:pt idx="16">
                  <c:v>0.87576069999999995</c:v>
                </c:pt>
                <c:pt idx="17">
                  <c:v>0.93309730000000002</c:v>
                </c:pt>
                <c:pt idx="19">
                  <c:v>0.92671110000000001</c:v>
                </c:pt>
                <c:pt idx="20">
                  <c:v>1.0265759999999999</c:v>
                </c:pt>
                <c:pt idx="21">
                  <c:v>1.3691789999999999</c:v>
                </c:pt>
                <c:pt idx="22">
                  <c:v>1.3454140000000001</c:v>
                </c:pt>
              </c:numCache>
            </c:numRef>
          </c:xVal>
          <c:yVal>
            <c:numRef>
              <c:f>Logistic!$B$4:$B$26</c:f>
              <c:numCache>
                <c:formatCode>General</c:formatCode>
                <c:ptCount val="23"/>
                <c:pt idx="0">
                  <c:v>23</c:v>
                </c:pt>
                <c:pt idx="1">
                  <c:v>22</c:v>
                </c:pt>
                <c:pt idx="2">
                  <c:v>21</c:v>
                </c:pt>
                <c:pt idx="3">
                  <c:v>20</c:v>
                </c:pt>
                <c:pt idx="4">
                  <c:v>19</c:v>
                </c:pt>
                <c:pt idx="5">
                  <c:v>18</c:v>
                </c:pt>
                <c:pt idx="6">
                  <c:v>17</c:v>
                </c:pt>
                <c:pt idx="7">
                  <c:v>16</c:v>
                </c:pt>
                <c:pt idx="8">
                  <c:v>15</c:v>
                </c:pt>
                <c:pt idx="9">
                  <c:v>14</c:v>
                </c:pt>
                <c:pt idx="10">
                  <c:v>13</c:v>
                </c:pt>
                <c:pt idx="11">
                  <c:v>12</c:v>
                </c:pt>
                <c:pt idx="12">
                  <c:v>11</c:v>
                </c:pt>
                <c:pt idx="13">
                  <c:v>10</c:v>
                </c:pt>
                <c:pt idx="14">
                  <c:v>9</c:v>
                </c:pt>
                <c:pt idx="15">
                  <c:v>8</c:v>
                </c:pt>
                <c:pt idx="16">
                  <c:v>7</c:v>
                </c:pt>
                <c:pt idx="17">
                  <c:v>6</c:v>
                </c:pt>
                <c:pt idx="18">
                  <c:v>5</c:v>
                </c:pt>
                <c:pt idx="19">
                  <c:v>4</c:v>
                </c:pt>
                <c:pt idx="20">
                  <c:v>3</c:v>
                </c:pt>
                <c:pt idx="21">
                  <c:v>2</c:v>
                </c:pt>
                <c:pt idx="22">
                  <c:v>1</c:v>
                </c:pt>
              </c:numCache>
            </c:numRef>
          </c:yVal>
          <c:smooth val="0"/>
          <c:extLst>
            <c:ext xmlns:c16="http://schemas.microsoft.com/office/drawing/2014/chart" uri="{C3380CC4-5D6E-409C-BE32-E72D297353CC}">
              <c16:uniqueId val="{00000000-2E25-490A-BADA-18AE077A3875}"/>
            </c:ext>
          </c:extLst>
        </c:ser>
        <c:dLbls>
          <c:showLegendKey val="0"/>
          <c:showVal val="0"/>
          <c:showCatName val="0"/>
          <c:showSerName val="0"/>
          <c:showPercent val="0"/>
          <c:showBubbleSize val="0"/>
        </c:dLbls>
        <c:axId val="163741016"/>
        <c:axId val="162786680"/>
      </c:scatterChart>
      <c:valAx>
        <c:axId val="163741016"/>
        <c:scaling>
          <c:logBase val="10"/>
          <c:orientation val="minMax"/>
        </c:scaling>
        <c:delete val="0"/>
        <c:axPos val="b"/>
        <c:title>
          <c:tx>
            <c:rich>
              <a:bodyPr/>
              <a:lstStyle/>
              <a:p>
                <a:pPr>
                  <a:defRPr/>
                </a:pPr>
                <a:r>
                  <a:rPr lang="en-US"/>
                  <a:t>Odds ratio</a:t>
                </a:r>
              </a:p>
            </c:rich>
          </c:tx>
          <c:layout>
            <c:manualLayout>
              <c:xMode val="edge"/>
              <c:yMode val="edge"/>
              <c:x val="0.46229601470139509"/>
              <c:y val="0.95647261868061628"/>
            </c:manualLayout>
          </c:layout>
          <c:overlay val="0"/>
        </c:title>
        <c:numFmt formatCode="0.0" sourceLinked="0"/>
        <c:majorTickMark val="out"/>
        <c:minorTickMark val="out"/>
        <c:tickLblPos val="nextTo"/>
        <c:spPr>
          <a:ln w="19050">
            <a:solidFill>
              <a:schemeClr val="tx1"/>
            </a:solidFill>
          </a:ln>
        </c:spPr>
        <c:crossAx val="162786680"/>
        <c:crosses val="autoZero"/>
        <c:crossBetween val="midCat"/>
      </c:valAx>
      <c:valAx>
        <c:axId val="162786680"/>
        <c:scaling>
          <c:orientation val="minMax"/>
          <c:max val="24"/>
          <c:min val="0"/>
        </c:scaling>
        <c:delete val="0"/>
        <c:axPos val="l"/>
        <c:numFmt formatCode="General" sourceLinked="1"/>
        <c:majorTickMark val="none"/>
        <c:minorTickMark val="none"/>
        <c:tickLblPos val="none"/>
        <c:spPr>
          <a:ln w="19050">
            <a:solidFill>
              <a:schemeClr val="tx1"/>
            </a:solidFill>
          </a:ln>
        </c:spPr>
        <c:txPr>
          <a:bodyPr/>
          <a:lstStyle/>
          <a:p>
            <a:pPr>
              <a:defRPr>
                <a:solidFill>
                  <a:schemeClr val="tx1"/>
                </a:solidFill>
              </a:defRPr>
            </a:pPr>
            <a:endParaRPr lang="en-US"/>
          </a:p>
        </c:txPr>
        <c:crossAx val="163741016"/>
        <c:crossesAt val="1"/>
        <c:crossBetween val="midCat"/>
      </c:valAx>
      <c:spPr>
        <a:noFill/>
      </c:spPr>
    </c:plotArea>
    <c:plotVisOnly val="1"/>
    <c:dispBlanksAs val="gap"/>
    <c:showDLblsOverMax val="0"/>
  </c:chart>
  <c:spPr>
    <a:ln w="12700">
      <a:solidFill>
        <a:schemeClr val="tx1"/>
      </a:solidFill>
    </a:ln>
  </c:spPr>
  <c:txPr>
    <a:bodyPr/>
    <a:lstStyle/>
    <a:p>
      <a:pPr>
        <a:defRPr sz="1400">
          <a:solidFill>
            <a:schemeClr val="tx1"/>
          </a:solidFill>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Total!$B$4:$B$35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Total!$C$4:$C$35</c:f>
              <c:numCache>
                <c:formatCode>_-* #,##0_-;\-* #,##0_-;_-* "-"??_-;_-@_-</c:formatCode>
                <c:ptCount val="32"/>
                <c:pt idx="0">
                  <c:v>23414</c:v>
                </c:pt>
                <c:pt idx="1">
                  <c:v>23921</c:v>
                </c:pt>
                <c:pt idx="2">
                  <c:v>23358</c:v>
                </c:pt>
                <c:pt idx="3">
                  <c:v>21386</c:v>
                </c:pt>
                <c:pt idx="4">
                  <c:v>17279</c:v>
                </c:pt>
                <c:pt idx="5">
                  <c:v>13395</c:v>
                </c:pt>
                <c:pt idx="6">
                  <c:v>10289</c:v>
                </c:pt>
                <c:pt idx="7">
                  <c:v>8147</c:v>
                </c:pt>
                <c:pt idx="8">
                  <c:v>6189</c:v>
                </c:pt>
                <c:pt idx="9">
                  <c:v>4678</c:v>
                </c:pt>
                <c:pt idx="10">
                  <c:v>3574</c:v>
                </c:pt>
                <c:pt idx="11">
                  <c:v>2824</c:v>
                </c:pt>
                <c:pt idx="12">
                  <c:v>2054</c:v>
                </c:pt>
                <c:pt idx="13">
                  <c:v>1604</c:v>
                </c:pt>
                <c:pt idx="14">
                  <c:v>1195</c:v>
                </c:pt>
                <c:pt idx="15">
                  <c:v>916</c:v>
                </c:pt>
                <c:pt idx="16">
                  <c:v>694</c:v>
                </c:pt>
                <c:pt idx="17">
                  <c:v>522</c:v>
                </c:pt>
                <c:pt idx="18">
                  <c:v>406</c:v>
                </c:pt>
                <c:pt idx="19">
                  <c:v>308</c:v>
                </c:pt>
                <c:pt idx="20">
                  <c:v>258</c:v>
                </c:pt>
                <c:pt idx="21">
                  <c:v>202</c:v>
                </c:pt>
                <c:pt idx="22">
                  <c:v>165</c:v>
                </c:pt>
                <c:pt idx="23">
                  <c:v>103</c:v>
                </c:pt>
                <c:pt idx="24">
                  <c:v>87</c:v>
                </c:pt>
                <c:pt idx="25">
                  <c:v>53</c:v>
                </c:pt>
                <c:pt idx="26">
                  <c:v>49</c:v>
                </c:pt>
                <c:pt idx="27">
                  <c:v>40</c:v>
                </c:pt>
                <c:pt idx="28">
                  <c:v>28</c:v>
                </c:pt>
                <c:pt idx="29">
                  <c:v>28</c:v>
                </c:pt>
                <c:pt idx="30">
                  <c:v>11</c:v>
                </c:pt>
                <c:pt idx="31">
                  <c:v>6</c:v>
                </c:pt>
              </c:numCache>
            </c:numRef>
          </c:val>
          <c:extLst>
            <c:ext xmlns:c16="http://schemas.microsoft.com/office/drawing/2014/chart" uri="{C3380CC4-5D6E-409C-BE32-E72D297353CC}">
              <c16:uniqueId val="{00000000-F02E-4DB9-B1A6-C962C199B462}"/>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lumMod val="65000"/>
                        <a:lumOff val="35000"/>
                      </a:sysClr>
                    </a:solidFill>
                    <a:latin typeface="+mn-lt"/>
                    <a:ea typeface="+mn-ea"/>
                    <a:cs typeface="+mn-cs"/>
                  </a:defRPr>
                </a:pPr>
                <a:r>
                  <a:rPr lang="en-GB" sz="800" b="0" i="0" u="none" strike="noStrike" kern="1200" baseline="0" dirty="0">
                    <a:solidFill>
                      <a:sysClr val="windowText" lastClr="000000">
                        <a:lumMod val="65000"/>
                        <a:lumOff val="35000"/>
                      </a:sysClr>
                    </a:solidFill>
                  </a:rPr>
                  <a:t>PSD</a:t>
                </a:r>
                <a:endParaRPr lang="en-GB" dirty="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FM!$B$4:$B$35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FM!$C$4:$C$35</c:f>
              <c:numCache>
                <c:formatCode>_-* #,##0_-;\-* #,##0_-;_-* "-"??_-;_-@_-</c:formatCode>
                <c:ptCount val="32"/>
                <c:pt idx="0">
                  <c:v>47</c:v>
                </c:pt>
                <c:pt idx="1">
                  <c:v>58</c:v>
                </c:pt>
                <c:pt idx="2">
                  <c:v>82</c:v>
                </c:pt>
                <c:pt idx="3">
                  <c:v>80</c:v>
                </c:pt>
                <c:pt idx="4">
                  <c:v>106</c:v>
                </c:pt>
                <c:pt idx="5">
                  <c:v>103</c:v>
                </c:pt>
                <c:pt idx="6">
                  <c:v>133</c:v>
                </c:pt>
                <c:pt idx="7">
                  <c:v>155</c:v>
                </c:pt>
                <c:pt idx="8">
                  <c:v>159</c:v>
                </c:pt>
                <c:pt idx="9">
                  <c:v>114</c:v>
                </c:pt>
                <c:pt idx="10">
                  <c:v>165</c:v>
                </c:pt>
                <c:pt idx="11">
                  <c:v>151</c:v>
                </c:pt>
                <c:pt idx="12">
                  <c:v>182</c:v>
                </c:pt>
                <c:pt idx="13">
                  <c:v>164</c:v>
                </c:pt>
                <c:pt idx="14">
                  <c:v>178</c:v>
                </c:pt>
                <c:pt idx="15">
                  <c:v>152</c:v>
                </c:pt>
                <c:pt idx="16">
                  <c:v>139</c:v>
                </c:pt>
                <c:pt idx="17">
                  <c:v>115</c:v>
                </c:pt>
                <c:pt idx="18">
                  <c:v>112</c:v>
                </c:pt>
                <c:pt idx="19">
                  <c:v>112</c:v>
                </c:pt>
                <c:pt idx="20">
                  <c:v>95</c:v>
                </c:pt>
                <c:pt idx="21">
                  <c:v>87</c:v>
                </c:pt>
                <c:pt idx="22">
                  <c:v>73</c:v>
                </c:pt>
                <c:pt idx="23">
                  <c:v>49</c:v>
                </c:pt>
                <c:pt idx="24">
                  <c:v>50</c:v>
                </c:pt>
                <c:pt idx="25">
                  <c:v>38</c:v>
                </c:pt>
                <c:pt idx="26">
                  <c:v>35</c:v>
                </c:pt>
                <c:pt idx="27">
                  <c:v>27</c:v>
                </c:pt>
                <c:pt idx="28">
                  <c:v>19</c:v>
                </c:pt>
                <c:pt idx="29">
                  <c:v>19</c:v>
                </c:pt>
                <c:pt idx="30">
                  <c:v>9</c:v>
                </c:pt>
                <c:pt idx="31">
                  <c:v>3</c:v>
                </c:pt>
              </c:numCache>
            </c:numRef>
          </c:val>
          <c:extLst>
            <c:ext xmlns:c16="http://schemas.microsoft.com/office/drawing/2014/chart" uri="{C3380CC4-5D6E-409C-BE32-E72D297353CC}">
              <c16:uniqueId val="{00000000-7D89-4540-9C57-B594B0B26448}"/>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r>
                  <a:rPr lang="en-GB"/>
                  <a:t>PSD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'Only FM'!$B$4:$B$35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'Only FM'!$C$4:$C$35</c:f>
              <c:numCache>
                <c:formatCode>_-* #,##0_-;\-* #,##0_-;_-* "-"??_-;_-@_-</c:formatCode>
                <c:ptCount val="32"/>
                <c:pt idx="0">
                  <c:v>37</c:v>
                </c:pt>
                <c:pt idx="1">
                  <c:v>34</c:v>
                </c:pt>
                <c:pt idx="2">
                  <c:v>50</c:v>
                </c:pt>
                <c:pt idx="3">
                  <c:v>42</c:v>
                </c:pt>
                <c:pt idx="4">
                  <c:v>52</c:v>
                </c:pt>
                <c:pt idx="5">
                  <c:v>43</c:v>
                </c:pt>
                <c:pt idx="6">
                  <c:v>52</c:v>
                </c:pt>
                <c:pt idx="7">
                  <c:v>59</c:v>
                </c:pt>
                <c:pt idx="8">
                  <c:v>45</c:v>
                </c:pt>
                <c:pt idx="9">
                  <c:v>36</c:v>
                </c:pt>
                <c:pt idx="10">
                  <c:v>43</c:v>
                </c:pt>
                <c:pt idx="11">
                  <c:v>45</c:v>
                </c:pt>
                <c:pt idx="12">
                  <c:v>52</c:v>
                </c:pt>
                <c:pt idx="13">
                  <c:v>36</c:v>
                </c:pt>
                <c:pt idx="14">
                  <c:v>54</c:v>
                </c:pt>
                <c:pt idx="15">
                  <c:v>41</c:v>
                </c:pt>
                <c:pt idx="16">
                  <c:v>33</c:v>
                </c:pt>
                <c:pt idx="17">
                  <c:v>24</c:v>
                </c:pt>
                <c:pt idx="18">
                  <c:v>27</c:v>
                </c:pt>
                <c:pt idx="19">
                  <c:v>29</c:v>
                </c:pt>
                <c:pt idx="20">
                  <c:v>21</c:v>
                </c:pt>
                <c:pt idx="21">
                  <c:v>28</c:v>
                </c:pt>
                <c:pt idx="22">
                  <c:v>15</c:v>
                </c:pt>
                <c:pt idx="23">
                  <c:v>17</c:v>
                </c:pt>
                <c:pt idx="24">
                  <c:v>8</c:v>
                </c:pt>
                <c:pt idx="25">
                  <c:v>8</c:v>
                </c:pt>
                <c:pt idx="26">
                  <c:v>8</c:v>
                </c:pt>
                <c:pt idx="27">
                  <c:v>5</c:v>
                </c:pt>
                <c:pt idx="28">
                  <c:v>7</c:v>
                </c:pt>
                <c:pt idx="29">
                  <c:v>3</c:v>
                </c:pt>
                <c:pt idx="30">
                  <c:v>2</c:v>
                </c:pt>
                <c:pt idx="31">
                  <c:v>2</c:v>
                </c:pt>
              </c:numCache>
            </c:numRef>
          </c:val>
          <c:extLst>
            <c:ext xmlns:c16="http://schemas.microsoft.com/office/drawing/2014/chart" uri="{C3380CC4-5D6E-409C-BE32-E72D297353CC}">
              <c16:uniqueId val="{00000000-F41B-47D5-8EDC-18E19080A101}"/>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dirty="0"/>
                  <a:t>PSD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2">
              <a:lumMod val="50000"/>
            </a:schemeClr>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'FM+OA'!$B$4:$B$35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'FM+OA'!$C$4:$C$35</c:f>
              <c:numCache>
                <c:formatCode>_-* #,##0_-;\-* #,##0_-;_-* "-"??_-;_-@_-</c:formatCode>
                <c:ptCount val="32"/>
                <c:pt idx="0">
                  <c:v>4</c:v>
                </c:pt>
                <c:pt idx="1">
                  <c:v>16</c:v>
                </c:pt>
                <c:pt idx="2">
                  <c:v>22</c:v>
                </c:pt>
                <c:pt idx="3">
                  <c:v>21</c:v>
                </c:pt>
                <c:pt idx="4">
                  <c:v>30</c:v>
                </c:pt>
                <c:pt idx="5">
                  <c:v>37</c:v>
                </c:pt>
                <c:pt idx="6">
                  <c:v>47</c:v>
                </c:pt>
                <c:pt idx="7">
                  <c:v>67</c:v>
                </c:pt>
                <c:pt idx="8">
                  <c:v>79</c:v>
                </c:pt>
                <c:pt idx="9">
                  <c:v>50</c:v>
                </c:pt>
                <c:pt idx="10">
                  <c:v>71</c:v>
                </c:pt>
                <c:pt idx="11">
                  <c:v>73</c:v>
                </c:pt>
                <c:pt idx="12">
                  <c:v>81</c:v>
                </c:pt>
                <c:pt idx="13">
                  <c:v>85</c:v>
                </c:pt>
                <c:pt idx="14">
                  <c:v>74</c:v>
                </c:pt>
                <c:pt idx="15">
                  <c:v>72</c:v>
                </c:pt>
                <c:pt idx="16">
                  <c:v>63</c:v>
                </c:pt>
                <c:pt idx="17">
                  <c:v>53</c:v>
                </c:pt>
                <c:pt idx="18">
                  <c:v>51</c:v>
                </c:pt>
                <c:pt idx="19">
                  <c:v>47</c:v>
                </c:pt>
                <c:pt idx="20">
                  <c:v>49</c:v>
                </c:pt>
                <c:pt idx="21">
                  <c:v>30</c:v>
                </c:pt>
                <c:pt idx="22">
                  <c:v>38</c:v>
                </c:pt>
                <c:pt idx="23">
                  <c:v>18</c:v>
                </c:pt>
                <c:pt idx="24">
                  <c:v>26</c:v>
                </c:pt>
                <c:pt idx="25">
                  <c:v>16</c:v>
                </c:pt>
                <c:pt idx="26">
                  <c:v>16</c:v>
                </c:pt>
                <c:pt idx="27">
                  <c:v>13</c:v>
                </c:pt>
                <c:pt idx="28">
                  <c:v>7</c:v>
                </c:pt>
                <c:pt idx="29">
                  <c:v>7</c:v>
                </c:pt>
                <c:pt idx="30">
                  <c:v>5</c:v>
                </c:pt>
                <c:pt idx="31">
                  <c:v>1</c:v>
                </c:pt>
              </c:numCache>
            </c:numRef>
          </c:val>
          <c:extLst>
            <c:ext xmlns:c16="http://schemas.microsoft.com/office/drawing/2014/chart" uri="{C3380CC4-5D6E-409C-BE32-E72D297353CC}">
              <c16:uniqueId val="{00000000-E9F1-46D1-BC93-38FA50101A1F}"/>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dirty="0"/>
                  <a:t>PSD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2">
              <a:lumMod val="50000"/>
            </a:schemeClr>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'Only FM'!$B$4:$B$35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'Only FM'!$C$4:$C$35</c:f>
              <c:numCache>
                <c:formatCode>_-* #,##0_-;\-* #,##0_-;_-* "-"??_-;_-@_-</c:formatCode>
                <c:ptCount val="32"/>
                <c:pt idx="0">
                  <c:v>37</c:v>
                </c:pt>
                <c:pt idx="1">
                  <c:v>34</c:v>
                </c:pt>
                <c:pt idx="2">
                  <c:v>50</c:v>
                </c:pt>
                <c:pt idx="3">
                  <c:v>42</c:v>
                </c:pt>
                <c:pt idx="4">
                  <c:v>52</c:v>
                </c:pt>
                <c:pt idx="5">
                  <c:v>43</c:v>
                </c:pt>
                <c:pt idx="6">
                  <c:v>52</c:v>
                </c:pt>
                <c:pt idx="7">
                  <c:v>59</c:v>
                </c:pt>
                <c:pt idx="8">
                  <c:v>45</c:v>
                </c:pt>
                <c:pt idx="9">
                  <c:v>36</c:v>
                </c:pt>
                <c:pt idx="10">
                  <c:v>43</c:v>
                </c:pt>
                <c:pt idx="11">
                  <c:v>45</c:v>
                </c:pt>
                <c:pt idx="12">
                  <c:v>52</c:v>
                </c:pt>
                <c:pt idx="13">
                  <c:v>36</c:v>
                </c:pt>
                <c:pt idx="14">
                  <c:v>54</c:v>
                </c:pt>
                <c:pt idx="15">
                  <c:v>41</c:v>
                </c:pt>
                <c:pt idx="16">
                  <c:v>33</c:v>
                </c:pt>
                <c:pt idx="17">
                  <c:v>24</c:v>
                </c:pt>
                <c:pt idx="18">
                  <c:v>27</c:v>
                </c:pt>
                <c:pt idx="19">
                  <c:v>29</c:v>
                </c:pt>
                <c:pt idx="20">
                  <c:v>21</c:v>
                </c:pt>
                <c:pt idx="21">
                  <c:v>28</c:v>
                </c:pt>
                <c:pt idx="22">
                  <c:v>15</c:v>
                </c:pt>
                <c:pt idx="23">
                  <c:v>17</c:v>
                </c:pt>
                <c:pt idx="24">
                  <c:v>8</c:v>
                </c:pt>
                <c:pt idx="25">
                  <c:v>8</c:v>
                </c:pt>
                <c:pt idx="26">
                  <c:v>8</c:v>
                </c:pt>
                <c:pt idx="27">
                  <c:v>5</c:v>
                </c:pt>
                <c:pt idx="28">
                  <c:v>7</c:v>
                </c:pt>
                <c:pt idx="29">
                  <c:v>3</c:v>
                </c:pt>
                <c:pt idx="30">
                  <c:v>2</c:v>
                </c:pt>
                <c:pt idx="31">
                  <c:v>2</c:v>
                </c:pt>
              </c:numCache>
            </c:numRef>
          </c:val>
          <c:extLst>
            <c:ext xmlns:c16="http://schemas.microsoft.com/office/drawing/2014/chart" uri="{C3380CC4-5D6E-409C-BE32-E72D297353CC}">
              <c16:uniqueId val="{00000000-5C96-4412-9FAB-2D8911BC5F20}"/>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dirty="0"/>
                  <a:t>PSD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2">
              <a:lumMod val="50000"/>
            </a:schemeClr>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'FM+RA'!$B$4:$B$35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'FM+RA'!$C$4:$C$35</c:f>
              <c:numCache>
                <c:formatCode>_-* #,##0_-;\-* #,##0_-;_-* "-"??_-;_-@_-</c:formatCode>
                <c:ptCount val="32"/>
                <c:pt idx="0">
                  <c:v>1</c:v>
                </c:pt>
                <c:pt idx="1">
                  <c:v>4</c:v>
                </c:pt>
                <c:pt idx="2">
                  <c:v>4</c:v>
                </c:pt>
                <c:pt idx="3">
                  <c:v>7</c:v>
                </c:pt>
                <c:pt idx="4">
                  <c:v>10</c:v>
                </c:pt>
                <c:pt idx="5">
                  <c:v>10</c:v>
                </c:pt>
                <c:pt idx="6">
                  <c:v>4</c:v>
                </c:pt>
                <c:pt idx="7">
                  <c:v>9</c:v>
                </c:pt>
                <c:pt idx="8">
                  <c:v>7</c:v>
                </c:pt>
                <c:pt idx="9">
                  <c:v>7</c:v>
                </c:pt>
                <c:pt idx="10">
                  <c:v>11</c:v>
                </c:pt>
                <c:pt idx="11">
                  <c:v>2</c:v>
                </c:pt>
                <c:pt idx="12">
                  <c:v>8</c:v>
                </c:pt>
                <c:pt idx="13">
                  <c:v>10</c:v>
                </c:pt>
                <c:pt idx="14">
                  <c:v>4</c:v>
                </c:pt>
                <c:pt idx="15">
                  <c:v>9</c:v>
                </c:pt>
                <c:pt idx="16">
                  <c:v>3</c:v>
                </c:pt>
                <c:pt idx="17">
                  <c:v>6</c:v>
                </c:pt>
                <c:pt idx="18">
                  <c:v>5</c:v>
                </c:pt>
                <c:pt idx="19">
                  <c:v>5</c:v>
                </c:pt>
                <c:pt idx="20">
                  <c:v>2</c:v>
                </c:pt>
                <c:pt idx="21">
                  <c:v>4</c:v>
                </c:pt>
                <c:pt idx="22">
                  <c:v>1</c:v>
                </c:pt>
                <c:pt idx="23">
                  <c:v>1</c:v>
                </c:pt>
                <c:pt idx="24">
                  <c:v>0</c:v>
                </c:pt>
                <c:pt idx="25">
                  <c:v>1</c:v>
                </c:pt>
                <c:pt idx="26">
                  <c:v>0</c:v>
                </c:pt>
                <c:pt idx="27">
                  <c:v>2</c:v>
                </c:pt>
                <c:pt idx="28">
                  <c:v>1</c:v>
                </c:pt>
                <c:pt idx="29">
                  <c:v>0</c:v>
                </c:pt>
                <c:pt idx="30">
                  <c:v>2</c:v>
                </c:pt>
                <c:pt idx="31">
                  <c:v>0</c:v>
                </c:pt>
              </c:numCache>
            </c:numRef>
          </c:val>
          <c:extLst>
            <c:ext xmlns:c16="http://schemas.microsoft.com/office/drawing/2014/chart" uri="{C3380CC4-5D6E-409C-BE32-E72D297353CC}">
              <c16:uniqueId val="{00000000-3985-4F3D-81A3-717B9F326C72}"/>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dirty="0"/>
                  <a:t>PSD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2">
              <a:lumMod val="50000"/>
            </a:schemeClr>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'FM+OA+RA'!$B$4:$B$35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'FM+OA+RA'!$C$4:$C$35</c:f>
              <c:numCache>
                <c:formatCode>_-* #,##0_-;\-* #,##0_-;_-* "-"??_-;_-@_-</c:formatCode>
                <c:ptCount val="32"/>
                <c:pt idx="0">
                  <c:v>1</c:v>
                </c:pt>
                <c:pt idx="1">
                  <c:v>1</c:v>
                </c:pt>
                <c:pt idx="2">
                  <c:v>3</c:v>
                </c:pt>
                <c:pt idx="3">
                  <c:v>4</c:v>
                </c:pt>
                <c:pt idx="4">
                  <c:v>5</c:v>
                </c:pt>
                <c:pt idx="5">
                  <c:v>6</c:v>
                </c:pt>
                <c:pt idx="6">
                  <c:v>10</c:v>
                </c:pt>
                <c:pt idx="7">
                  <c:v>13</c:v>
                </c:pt>
                <c:pt idx="8">
                  <c:v>12</c:v>
                </c:pt>
                <c:pt idx="9">
                  <c:v>6</c:v>
                </c:pt>
                <c:pt idx="10">
                  <c:v>18</c:v>
                </c:pt>
                <c:pt idx="11">
                  <c:v>16</c:v>
                </c:pt>
                <c:pt idx="12">
                  <c:v>19</c:v>
                </c:pt>
                <c:pt idx="13">
                  <c:v>17</c:v>
                </c:pt>
                <c:pt idx="14">
                  <c:v>24</c:v>
                </c:pt>
                <c:pt idx="15">
                  <c:v>15</c:v>
                </c:pt>
                <c:pt idx="16">
                  <c:v>18</c:v>
                </c:pt>
                <c:pt idx="17">
                  <c:v>17</c:v>
                </c:pt>
                <c:pt idx="18">
                  <c:v>17</c:v>
                </c:pt>
                <c:pt idx="19">
                  <c:v>11</c:v>
                </c:pt>
                <c:pt idx="20">
                  <c:v>13</c:v>
                </c:pt>
                <c:pt idx="21">
                  <c:v>9</c:v>
                </c:pt>
                <c:pt idx="22">
                  <c:v>10</c:v>
                </c:pt>
                <c:pt idx="23">
                  <c:v>2</c:v>
                </c:pt>
                <c:pt idx="24">
                  <c:v>5</c:v>
                </c:pt>
                <c:pt idx="25">
                  <c:v>4</c:v>
                </c:pt>
                <c:pt idx="26">
                  <c:v>6</c:v>
                </c:pt>
                <c:pt idx="27">
                  <c:v>6</c:v>
                </c:pt>
                <c:pt idx="28">
                  <c:v>0</c:v>
                </c:pt>
                <c:pt idx="29">
                  <c:v>5</c:v>
                </c:pt>
                <c:pt idx="30">
                  <c:v>0</c:v>
                </c:pt>
                <c:pt idx="31">
                  <c:v>0</c:v>
                </c:pt>
              </c:numCache>
            </c:numRef>
          </c:val>
          <c:extLst>
            <c:ext xmlns:c16="http://schemas.microsoft.com/office/drawing/2014/chart" uri="{C3380CC4-5D6E-409C-BE32-E72D297353CC}">
              <c16:uniqueId val="{00000000-484B-4DE7-B417-CDF3AB407B41}"/>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0" dirty="0"/>
                  <a:t>PSD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0"/>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w="15875">
              <a:solidFill>
                <a:schemeClr val="tx1"/>
              </a:solidFill>
            </a:ln>
            <a:effectLst/>
          </c:spPr>
          <c:invertIfNegative val="0"/>
          <c:cat>
            <c:numRef>
              <c:f>'Only FM'!$B$4:$B$35</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'Only FM'!$C$4:$C$35</c:f>
              <c:numCache>
                <c:formatCode>_-* #,##0_-;\-* #,##0_-;_-* "-"??_-;_-@_-</c:formatCode>
                <c:ptCount val="32"/>
                <c:pt idx="0">
                  <c:v>37</c:v>
                </c:pt>
                <c:pt idx="1">
                  <c:v>34</c:v>
                </c:pt>
                <c:pt idx="2">
                  <c:v>50</c:v>
                </c:pt>
                <c:pt idx="3">
                  <c:v>42</c:v>
                </c:pt>
                <c:pt idx="4">
                  <c:v>52</c:v>
                </c:pt>
                <c:pt idx="5">
                  <c:v>43</c:v>
                </c:pt>
                <c:pt idx="6">
                  <c:v>52</c:v>
                </c:pt>
                <c:pt idx="7">
                  <c:v>59</c:v>
                </c:pt>
                <c:pt idx="8">
                  <c:v>45</c:v>
                </c:pt>
                <c:pt idx="9">
                  <c:v>36</c:v>
                </c:pt>
                <c:pt idx="10">
                  <c:v>43</c:v>
                </c:pt>
                <c:pt idx="11">
                  <c:v>45</c:v>
                </c:pt>
                <c:pt idx="12">
                  <c:v>52</c:v>
                </c:pt>
                <c:pt idx="13">
                  <c:v>36</c:v>
                </c:pt>
                <c:pt idx="14">
                  <c:v>54</c:v>
                </c:pt>
                <c:pt idx="15">
                  <c:v>41</c:v>
                </c:pt>
                <c:pt idx="16">
                  <c:v>33</c:v>
                </c:pt>
                <c:pt idx="17">
                  <c:v>24</c:v>
                </c:pt>
                <c:pt idx="18">
                  <c:v>27</c:v>
                </c:pt>
                <c:pt idx="19">
                  <c:v>29</c:v>
                </c:pt>
                <c:pt idx="20">
                  <c:v>21</c:v>
                </c:pt>
                <c:pt idx="21">
                  <c:v>28</c:v>
                </c:pt>
                <c:pt idx="22">
                  <c:v>15</c:v>
                </c:pt>
                <c:pt idx="23">
                  <c:v>17</c:v>
                </c:pt>
                <c:pt idx="24">
                  <c:v>8</c:v>
                </c:pt>
                <c:pt idx="25">
                  <c:v>8</c:v>
                </c:pt>
                <c:pt idx="26">
                  <c:v>8</c:v>
                </c:pt>
                <c:pt idx="27">
                  <c:v>5</c:v>
                </c:pt>
                <c:pt idx="28">
                  <c:v>7</c:v>
                </c:pt>
                <c:pt idx="29">
                  <c:v>3</c:v>
                </c:pt>
                <c:pt idx="30">
                  <c:v>2</c:v>
                </c:pt>
                <c:pt idx="31">
                  <c:v>2</c:v>
                </c:pt>
              </c:numCache>
            </c:numRef>
          </c:val>
          <c:extLst>
            <c:ext xmlns:c16="http://schemas.microsoft.com/office/drawing/2014/chart" uri="{C3380CC4-5D6E-409C-BE32-E72D297353CC}">
              <c16:uniqueId val="{00000000-7BAB-4181-9586-B9B5C336C98F}"/>
            </c:ext>
          </c:extLst>
        </c:ser>
        <c:dLbls>
          <c:showLegendKey val="0"/>
          <c:showVal val="0"/>
          <c:showCatName val="0"/>
          <c:showSerName val="0"/>
          <c:showPercent val="0"/>
          <c:showBubbleSize val="0"/>
        </c:dLbls>
        <c:gapWidth val="0"/>
        <c:axId val="557894880"/>
        <c:axId val="557895240"/>
      </c:barChart>
      <c:catAx>
        <c:axId val="55789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dirty="0"/>
                  <a:t>PSD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5240"/>
        <c:crosses val="autoZero"/>
        <c:auto val="1"/>
        <c:lblAlgn val="ctr"/>
        <c:lblOffset val="100"/>
        <c:noMultiLvlLbl val="0"/>
      </c:catAx>
      <c:valAx>
        <c:axId val="557895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en-US"/>
            </a:p>
          </c:txPr>
        </c:title>
        <c:numFmt formatCode="_-* #,##0_-;\-* #,##0_-;_-* &quot;-&quot;??_-;_-@_-" sourceLinked="1"/>
        <c:majorTickMark val="out"/>
        <c:minorTickMark val="none"/>
        <c:tickLblPos val="nextTo"/>
        <c:spPr>
          <a:noFill/>
          <a:ln w="15875">
            <a:solidFill>
              <a:schemeClr val="tx1"/>
            </a:solidFill>
            <a:headEnd type="none"/>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557894880"/>
        <c:crossesAt val="1"/>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2">
              <a:lumMod val="50000"/>
            </a:schemeClr>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D7019-C854-4D54-B40B-9D797BF24BFC}"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3D706111-CC86-41BB-85B5-48015B37390A}">
      <dgm:prSet custT="1"/>
      <dgm:spPr/>
      <dgm:t>
        <a:bodyPr/>
        <a:lstStyle/>
        <a:p>
          <a:pPr>
            <a:lnSpc>
              <a:spcPct val="100000"/>
            </a:lnSpc>
          </a:pPr>
          <a:r>
            <a:rPr lang="en-GB" sz="2800">
              <a:solidFill>
                <a:schemeClr val="accent1">
                  <a:lumMod val="50000"/>
                </a:schemeClr>
              </a:solidFill>
              <a:latin typeface="Calibri" panose="020F0502020204030204" pitchFamily="34" charset="0"/>
              <a:cs typeface="Calibri" panose="020F0502020204030204" pitchFamily="34" charset="0"/>
            </a:rPr>
            <a:t>How does fibromyalgia symptoms vary in a large population sample?</a:t>
          </a:r>
          <a:endParaRPr lang="en-US" sz="2800">
            <a:solidFill>
              <a:schemeClr val="accent1">
                <a:lumMod val="50000"/>
              </a:schemeClr>
            </a:solidFill>
            <a:latin typeface="Calibri" panose="020F0502020204030204" pitchFamily="34" charset="0"/>
            <a:cs typeface="Calibri" panose="020F0502020204030204" pitchFamily="34" charset="0"/>
          </a:endParaRPr>
        </a:p>
      </dgm:t>
    </dgm:pt>
    <dgm:pt modelId="{6897DA34-CF66-40B6-9F2D-65F45E2DDF27}" type="parTrans" cxnId="{51CE5DA6-98A7-47F6-8EE8-F9C3EF7D389D}">
      <dgm:prSet/>
      <dgm:spPr/>
      <dgm:t>
        <a:bodyPr/>
        <a:lstStyle/>
        <a:p>
          <a:endParaRPr lang="en-US"/>
        </a:p>
      </dgm:t>
    </dgm:pt>
    <dgm:pt modelId="{9165B4B4-EFE2-4AC9-8AFF-E493D6CE9ED5}" type="sibTrans" cxnId="{51CE5DA6-98A7-47F6-8EE8-F9C3EF7D389D}">
      <dgm:prSet/>
      <dgm:spPr/>
      <dgm:t>
        <a:bodyPr/>
        <a:lstStyle/>
        <a:p>
          <a:endParaRPr lang="en-US"/>
        </a:p>
      </dgm:t>
    </dgm:pt>
    <dgm:pt modelId="{AD396DA7-FD0B-4A74-8E3B-545D15A2FCC5}">
      <dgm:prSet custT="1"/>
      <dgm:spPr/>
      <dgm:t>
        <a:bodyPr/>
        <a:lstStyle/>
        <a:p>
          <a:pPr>
            <a:lnSpc>
              <a:spcPct val="100000"/>
            </a:lnSpc>
          </a:pPr>
          <a:r>
            <a:rPr lang="en-GB" sz="2800">
              <a:solidFill>
                <a:schemeClr val="accent1">
                  <a:lumMod val="50000"/>
                </a:schemeClr>
              </a:solidFill>
              <a:latin typeface="Calibri" panose="020F0502020204030204" pitchFamily="34" charset="0"/>
              <a:cs typeface="Calibri" panose="020F0502020204030204" pitchFamily="34" charset="0"/>
            </a:rPr>
            <a:t>What are the factors other than fibromyalgia symptoms that predict an existing fibromyalgia diagnosis?</a:t>
          </a:r>
          <a:endParaRPr lang="en-US" sz="2800">
            <a:solidFill>
              <a:schemeClr val="accent1">
                <a:lumMod val="50000"/>
              </a:schemeClr>
            </a:solidFill>
            <a:latin typeface="Calibri" panose="020F0502020204030204" pitchFamily="34" charset="0"/>
            <a:cs typeface="Calibri" panose="020F0502020204030204" pitchFamily="34" charset="0"/>
          </a:endParaRPr>
        </a:p>
      </dgm:t>
    </dgm:pt>
    <dgm:pt modelId="{B666381E-7E9A-446B-B42B-9FA7F7B87EAB}" type="parTrans" cxnId="{4A53A6F2-83D0-4937-B54F-FEED684A7584}">
      <dgm:prSet/>
      <dgm:spPr/>
      <dgm:t>
        <a:bodyPr/>
        <a:lstStyle/>
        <a:p>
          <a:endParaRPr lang="en-US"/>
        </a:p>
      </dgm:t>
    </dgm:pt>
    <dgm:pt modelId="{539ADB59-6272-433A-97BD-7F0CB23EB4A4}" type="sibTrans" cxnId="{4A53A6F2-83D0-4937-B54F-FEED684A7584}">
      <dgm:prSet/>
      <dgm:spPr/>
      <dgm:t>
        <a:bodyPr/>
        <a:lstStyle/>
        <a:p>
          <a:endParaRPr lang="en-US"/>
        </a:p>
      </dgm:t>
    </dgm:pt>
    <dgm:pt modelId="{876D79FB-9117-41B2-ADA4-3F4FB92546D5}" type="pres">
      <dgm:prSet presAssocID="{141D7019-C854-4D54-B40B-9D797BF24BFC}" presName="root" presStyleCnt="0">
        <dgm:presLayoutVars>
          <dgm:dir/>
          <dgm:resizeHandles val="exact"/>
        </dgm:presLayoutVars>
      </dgm:prSet>
      <dgm:spPr/>
    </dgm:pt>
    <dgm:pt modelId="{B93B6583-12C7-41C4-BB04-62519CAC291E}" type="pres">
      <dgm:prSet presAssocID="{3D706111-CC86-41BB-85B5-48015B37390A}" presName="compNode" presStyleCnt="0"/>
      <dgm:spPr/>
    </dgm:pt>
    <dgm:pt modelId="{824AFB05-8D1A-488E-812F-F79FD9422BF9}" type="pres">
      <dgm:prSet presAssocID="{3D706111-CC86-41BB-85B5-48015B37390A}" presName="bgRect" presStyleLbl="bgShp" presStyleIdx="0" presStyleCnt="2" custScaleY="95282"/>
      <dgm:spPr>
        <a:solidFill>
          <a:schemeClr val="accent4">
            <a:lumMod val="20000"/>
            <a:lumOff val="80000"/>
          </a:schemeClr>
        </a:solidFill>
      </dgm:spPr>
    </dgm:pt>
    <dgm:pt modelId="{DC4D792A-C111-4165-BF2E-5C09EDDCE853}" type="pres">
      <dgm:prSet presAssocID="{3D706111-CC86-41BB-85B5-48015B37390A}" presName="iconRect" presStyleLbl="node1" presStyleIdx="0" presStyleCnt="2" custScaleX="148398" custScaleY="148398" custLinFactNeighborX="44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31B896E3-6840-443A-A374-7FCBBDE88A35}" type="pres">
      <dgm:prSet presAssocID="{3D706111-CC86-41BB-85B5-48015B37390A}" presName="spaceRect" presStyleCnt="0"/>
      <dgm:spPr/>
    </dgm:pt>
    <dgm:pt modelId="{452C767A-3B96-4A98-8A72-AB68516784CB}" type="pres">
      <dgm:prSet presAssocID="{3D706111-CC86-41BB-85B5-48015B37390A}" presName="parTx" presStyleLbl="revTx" presStyleIdx="0" presStyleCnt="2">
        <dgm:presLayoutVars>
          <dgm:chMax val="0"/>
          <dgm:chPref val="0"/>
        </dgm:presLayoutVars>
      </dgm:prSet>
      <dgm:spPr/>
    </dgm:pt>
    <dgm:pt modelId="{F109C590-FD51-4D5B-B5D8-86871924D109}" type="pres">
      <dgm:prSet presAssocID="{9165B4B4-EFE2-4AC9-8AFF-E493D6CE9ED5}" presName="sibTrans" presStyleCnt="0"/>
      <dgm:spPr/>
    </dgm:pt>
    <dgm:pt modelId="{B6834CE5-5424-46CD-9754-2B67841249AF}" type="pres">
      <dgm:prSet presAssocID="{AD396DA7-FD0B-4A74-8E3B-545D15A2FCC5}" presName="compNode" presStyleCnt="0"/>
      <dgm:spPr/>
    </dgm:pt>
    <dgm:pt modelId="{795C70D3-033D-4FF9-927C-3291D531A85D}" type="pres">
      <dgm:prSet presAssocID="{AD396DA7-FD0B-4A74-8E3B-545D15A2FCC5}" presName="bgRect" presStyleLbl="bgShp" presStyleIdx="1" presStyleCnt="2"/>
      <dgm:spPr>
        <a:solidFill>
          <a:schemeClr val="accent4">
            <a:lumMod val="20000"/>
            <a:lumOff val="80000"/>
          </a:schemeClr>
        </a:solidFill>
      </dgm:spPr>
    </dgm:pt>
    <dgm:pt modelId="{339F77EF-149B-4234-99E7-36D97EC05C09}" type="pres">
      <dgm:prSet presAssocID="{AD396DA7-FD0B-4A74-8E3B-545D15A2FCC5}" presName="iconRect" presStyleLbl="node1" presStyleIdx="1" presStyleCnt="2" custScaleX="143978" custScaleY="143978" custLinFactNeighborX="663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ought bubble with solid fill"/>
        </a:ext>
      </dgm:extLst>
    </dgm:pt>
    <dgm:pt modelId="{4C98A27E-F430-4386-9419-F6892948F33D}" type="pres">
      <dgm:prSet presAssocID="{AD396DA7-FD0B-4A74-8E3B-545D15A2FCC5}" presName="spaceRect" presStyleCnt="0"/>
      <dgm:spPr/>
    </dgm:pt>
    <dgm:pt modelId="{4FFE1CBC-1785-46C3-BF99-56B6A848A3D9}" type="pres">
      <dgm:prSet presAssocID="{AD396DA7-FD0B-4A74-8E3B-545D15A2FCC5}" presName="parTx" presStyleLbl="revTx" presStyleIdx="1" presStyleCnt="2">
        <dgm:presLayoutVars>
          <dgm:chMax val="0"/>
          <dgm:chPref val="0"/>
        </dgm:presLayoutVars>
      </dgm:prSet>
      <dgm:spPr/>
    </dgm:pt>
  </dgm:ptLst>
  <dgm:cxnLst>
    <dgm:cxn modelId="{DCDDC20A-EA4B-457B-93ED-81A290BEE39E}" type="presOf" srcId="{3D706111-CC86-41BB-85B5-48015B37390A}" destId="{452C767A-3B96-4A98-8A72-AB68516784CB}" srcOrd="0" destOrd="0" presId="urn:microsoft.com/office/officeart/2018/2/layout/IconVerticalSolidList"/>
    <dgm:cxn modelId="{51CE5DA6-98A7-47F6-8EE8-F9C3EF7D389D}" srcId="{141D7019-C854-4D54-B40B-9D797BF24BFC}" destId="{3D706111-CC86-41BB-85B5-48015B37390A}" srcOrd="0" destOrd="0" parTransId="{6897DA34-CF66-40B6-9F2D-65F45E2DDF27}" sibTransId="{9165B4B4-EFE2-4AC9-8AFF-E493D6CE9ED5}"/>
    <dgm:cxn modelId="{20AACCEB-63E4-4EB7-A388-7088E2E42430}" type="presOf" srcId="{AD396DA7-FD0B-4A74-8E3B-545D15A2FCC5}" destId="{4FFE1CBC-1785-46C3-BF99-56B6A848A3D9}" srcOrd="0" destOrd="0" presId="urn:microsoft.com/office/officeart/2018/2/layout/IconVerticalSolidList"/>
    <dgm:cxn modelId="{4A53A6F2-83D0-4937-B54F-FEED684A7584}" srcId="{141D7019-C854-4D54-B40B-9D797BF24BFC}" destId="{AD396DA7-FD0B-4A74-8E3B-545D15A2FCC5}" srcOrd="1" destOrd="0" parTransId="{B666381E-7E9A-446B-B42B-9FA7F7B87EAB}" sibTransId="{539ADB59-6272-433A-97BD-7F0CB23EB4A4}"/>
    <dgm:cxn modelId="{AEDC17F7-EA7B-406E-BACF-CC75CDFD81E6}" type="presOf" srcId="{141D7019-C854-4D54-B40B-9D797BF24BFC}" destId="{876D79FB-9117-41B2-ADA4-3F4FB92546D5}" srcOrd="0" destOrd="0" presId="urn:microsoft.com/office/officeart/2018/2/layout/IconVerticalSolidList"/>
    <dgm:cxn modelId="{FA5F01A4-3D1C-4A84-A668-CE04F92C4411}" type="presParOf" srcId="{876D79FB-9117-41B2-ADA4-3F4FB92546D5}" destId="{B93B6583-12C7-41C4-BB04-62519CAC291E}" srcOrd="0" destOrd="0" presId="urn:microsoft.com/office/officeart/2018/2/layout/IconVerticalSolidList"/>
    <dgm:cxn modelId="{4B3628AF-28D6-4E88-897E-B20281FD9373}" type="presParOf" srcId="{B93B6583-12C7-41C4-BB04-62519CAC291E}" destId="{824AFB05-8D1A-488E-812F-F79FD9422BF9}" srcOrd="0" destOrd="0" presId="urn:microsoft.com/office/officeart/2018/2/layout/IconVerticalSolidList"/>
    <dgm:cxn modelId="{29A96C2A-5977-4CDD-A581-9EF035957795}" type="presParOf" srcId="{B93B6583-12C7-41C4-BB04-62519CAC291E}" destId="{DC4D792A-C111-4165-BF2E-5C09EDDCE853}" srcOrd="1" destOrd="0" presId="urn:microsoft.com/office/officeart/2018/2/layout/IconVerticalSolidList"/>
    <dgm:cxn modelId="{85884C49-B104-45D9-9A7C-32FB9F1923D8}" type="presParOf" srcId="{B93B6583-12C7-41C4-BB04-62519CAC291E}" destId="{31B896E3-6840-443A-A374-7FCBBDE88A35}" srcOrd="2" destOrd="0" presId="urn:microsoft.com/office/officeart/2018/2/layout/IconVerticalSolidList"/>
    <dgm:cxn modelId="{5BBD5FF4-97BD-4AAE-9BC8-61485A29E4A3}" type="presParOf" srcId="{B93B6583-12C7-41C4-BB04-62519CAC291E}" destId="{452C767A-3B96-4A98-8A72-AB68516784CB}" srcOrd="3" destOrd="0" presId="urn:microsoft.com/office/officeart/2018/2/layout/IconVerticalSolidList"/>
    <dgm:cxn modelId="{C505F9C7-00A7-437D-AFAA-6184879F80D8}" type="presParOf" srcId="{876D79FB-9117-41B2-ADA4-3F4FB92546D5}" destId="{F109C590-FD51-4D5B-B5D8-86871924D109}" srcOrd="1" destOrd="0" presId="urn:microsoft.com/office/officeart/2018/2/layout/IconVerticalSolidList"/>
    <dgm:cxn modelId="{4B366E53-ED4D-409B-BDD3-90771F9DC1C5}" type="presParOf" srcId="{876D79FB-9117-41B2-ADA4-3F4FB92546D5}" destId="{B6834CE5-5424-46CD-9754-2B67841249AF}" srcOrd="2" destOrd="0" presId="urn:microsoft.com/office/officeart/2018/2/layout/IconVerticalSolidList"/>
    <dgm:cxn modelId="{39A3011C-3F7D-49C6-8CBA-2C81272E3387}" type="presParOf" srcId="{B6834CE5-5424-46CD-9754-2B67841249AF}" destId="{795C70D3-033D-4FF9-927C-3291D531A85D}" srcOrd="0" destOrd="0" presId="urn:microsoft.com/office/officeart/2018/2/layout/IconVerticalSolidList"/>
    <dgm:cxn modelId="{E2A222B7-B65A-4262-A7C0-DF1FE83B55DC}" type="presParOf" srcId="{B6834CE5-5424-46CD-9754-2B67841249AF}" destId="{339F77EF-149B-4234-99E7-36D97EC05C09}" srcOrd="1" destOrd="0" presId="urn:microsoft.com/office/officeart/2018/2/layout/IconVerticalSolidList"/>
    <dgm:cxn modelId="{6DB61336-FF60-4A8C-8438-2D072FFBDE6E}" type="presParOf" srcId="{B6834CE5-5424-46CD-9754-2B67841249AF}" destId="{4C98A27E-F430-4386-9419-F6892948F33D}" srcOrd="2" destOrd="0" presId="urn:microsoft.com/office/officeart/2018/2/layout/IconVerticalSolidList"/>
    <dgm:cxn modelId="{7733EBE0-2136-46BA-848F-5C9252BF4BBA}" type="presParOf" srcId="{B6834CE5-5424-46CD-9754-2B67841249AF}" destId="{4FFE1CBC-1785-46C3-BF99-56B6A848A3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AFB05-8D1A-488E-812F-F79FD9422BF9}">
      <dsp:nvSpPr>
        <dsp:cNvPr id="0" name=""/>
        <dsp:cNvSpPr/>
      </dsp:nvSpPr>
      <dsp:spPr>
        <a:xfrm>
          <a:off x="0" y="867799"/>
          <a:ext cx="10515600" cy="146279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DC4D792A-C111-4165-BF2E-5C09EDDCE853}">
      <dsp:nvSpPr>
        <dsp:cNvPr id="0" name=""/>
        <dsp:cNvSpPr/>
      </dsp:nvSpPr>
      <dsp:spPr>
        <a:xfrm>
          <a:off x="297398" y="972679"/>
          <a:ext cx="1253038" cy="12530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C767A-3B96-4A98-8A72-AB68516784CB}">
      <dsp:nvSpPr>
        <dsp:cNvPr id="0" name=""/>
        <dsp:cNvSpPr/>
      </dsp:nvSpPr>
      <dsp:spPr>
        <a:xfrm>
          <a:off x="1773191" y="831583"/>
          <a:ext cx="8742408" cy="1535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79" tIns="162479" rIns="162479" bIns="162479" numCol="1" spcCol="1270" anchor="ctr" anchorCtr="0">
          <a:noAutofit/>
        </a:bodyPr>
        <a:lstStyle/>
        <a:p>
          <a:pPr marL="0" lvl="0" indent="0" algn="l" defTabSz="1244600">
            <a:lnSpc>
              <a:spcPct val="100000"/>
            </a:lnSpc>
            <a:spcBef>
              <a:spcPct val="0"/>
            </a:spcBef>
            <a:spcAft>
              <a:spcPct val="35000"/>
            </a:spcAft>
            <a:buNone/>
          </a:pPr>
          <a:r>
            <a:rPr lang="en-GB" sz="2800" kern="1200">
              <a:solidFill>
                <a:schemeClr val="accent1">
                  <a:lumMod val="50000"/>
                </a:schemeClr>
              </a:solidFill>
              <a:latin typeface="Calibri" panose="020F0502020204030204" pitchFamily="34" charset="0"/>
              <a:cs typeface="Calibri" panose="020F0502020204030204" pitchFamily="34" charset="0"/>
            </a:rPr>
            <a:t>How does fibromyalgia symptoms vary in a large population sample?</a:t>
          </a:r>
          <a:endParaRPr lang="en-US" sz="2800" kern="1200">
            <a:solidFill>
              <a:schemeClr val="accent1">
                <a:lumMod val="50000"/>
              </a:schemeClr>
            </a:solidFill>
            <a:latin typeface="Calibri" panose="020F0502020204030204" pitchFamily="34" charset="0"/>
            <a:cs typeface="Calibri" panose="020F0502020204030204" pitchFamily="34" charset="0"/>
          </a:endParaRPr>
        </a:p>
      </dsp:txBody>
      <dsp:txXfrm>
        <a:off x="1773191" y="831583"/>
        <a:ext cx="8742408" cy="1535230"/>
      </dsp:txXfrm>
    </dsp:sp>
    <dsp:sp modelId="{795C70D3-033D-4FF9-927C-3291D531A85D}">
      <dsp:nvSpPr>
        <dsp:cNvPr id="0" name=""/>
        <dsp:cNvSpPr/>
      </dsp:nvSpPr>
      <dsp:spPr>
        <a:xfrm>
          <a:off x="0" y="2750621"/>
          <a:ext cx="10515600" cy="1535230"/>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339F77EF-149B-4234-99E7-36D97EC05C09}">
      <dsp:nvSpPr>
        <dsp:cNvPr id="0" name=""/>
        <dsp:cNvSpPr/>
      </dsp:nvSpPr>
      <dsp:spPr>
        <a:xfrm>
          <a:off x="334719" y="2910378"/>
          <a:ext cx="1215717" cy="121571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E1CBC-1785-46C3-BF99-56B6A848A3D9}">
      <dsp:nvSpPr>
        <dsp:cNvPr id="0" name=""/>
        <dsp:cNvSpPr/>
      </dsp:nvSpPr>
      <dsp:spPr>
        <a:xfrm>
          <a:off x="1773191" y="2750621"/>
          <a:ext cx="8742408" cy="1535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79" tIns="162479" rIns="162479" bIns="162479" numCol="1" spcCol="1270" anchor="ctr" anchorCtr="0">
          <a:noAutofit/>
        </a:bodyPr>
        <a:lstStyle/>
        <a:p>
          <a:pPr marL="0" lvl="0" indent="0" algn="l" defTabSz="1244600">
            <a:lnSpc>
              <a:spcPct val="100000"/>
            </a:lnSpc>
            <a:spcBef>
              <a:spcPct val="0"/>
            </a:spcBef>
            <a:spcAft>
              <a:spcPct val="35000"/>
            </a:spcAft>
            <a:buNone/>
          </a:pPr>
          <a:r>
            <a:rPr lang="en-GB" sz="2800" kern="1200">
              <a:solidFill>
                <a:schemeClr val="accent1">
                  <a:lumMod val="50000"/>
                </a:schemeClr>
              </a:solidFill>
              <a:latin typeface="Calibri" panose="020F0502020204030204" pitchFamily="34" charset="0"/>
              <a:cs typeface="Calibri" panose="020F0502020204030204" pitchFamily="34" charset="0"/>
            </a:rPr>
            <a:t>What are the factors other than fibromyalgia symptoms that predict an existing fibromyalgia diagnosis?</a:t>
          </a:r>
          <a:endParaRPr lang="en-US" sz="2800" kern="1200">
            <a:solidFill>
              <a:schemeClr val="accent1">
                <a:lumMod val="50000"/>
              </a:schemeClr>
            </a:solidFill>
            <a:latin typeface="Calibri" panose="020F0502020204030204" pitchFamily="34" charset="0"/>
            <a:cs typeface="Calibri" panose="020F0502020204030204" pitchFamily="34" charset="0"/>
          </a:endParaRPr>
        </a:p>
      </dsp:txBody>
      <dsp:txXfrm>
        <a:off x="1773191" y="2750621"/>
        <a:ext cx="8742408" cy="15352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3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2.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3.png"/></Relationships>
</file>

<file path=ppt/drawings/_rels/drawing5.xml.rels><?xml version="1.0" encoding="UTF-8" standalone="yes"?>
<Relationships xmlns="http://schemas.openxmlformats.org/package/2006/relationships"><Relationship Id="rId1" Type="http://schemas.openxmlformats.org/officeDocument/2006/relationships/image" Target="../media/image34.png"/></Relationships>
</file>

<file path=ppt/drawings/_rels/drawing6.xml.rels><?xml version="1.0" encoding="UTF-8" standalone="yes"?>
<Relationships xmlns="http://schemas.openxmlformats.org/package/2006/relationships"><Relationship Id="rId1" Type="http://schemas.openxmlformats.org/officeDocument/2006/relationships/image" Target="../media/image33.png"/></Relationships>
</file>

<file path=ppt/drawings/_rels/drawing7.xml.rels><?xml version="1.0" encoding="UTF-8" standalone="yes"?>
<Relationships xmlns="http://schemas.openxmlformats.org/package/2006/relationships"><Relationship Id="rId1" Type="http://schemas.openxmlformats.org/officeDocument/2006/relationships/image" Target="../media/image35.png"/></Relationships>
</file>

<file path=ppt/drawings/_rels/drawing8.xml.rels><?xml version="1.0" encoding="UTF-8" standalone="yes"?>
<Relationships xmlns="http://schemas.openxmlformats.org/package/2006/relationships"><Relationship Id="rId1" Type="http://schemas.openxmlformats.org/officeDocument/2006/relationships/image" Target="../media/image36.png"/></Relationships>
</file>

<file path=ppt/drawings/_rels/drawing9.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cdr:x>
      <cdr:y>0.00862</cdr:y>
    </cdr:from>
    <cdr:to>
      <cdr:x>0.51744</cdr:x>
      <cdr:y>0.06431</cdr:y>
    </cdr:to>
    <cdr:sp macro="" textlink="">
      <cdr:nvSpPr>
        <cdr:cNvPr id="2" name="TextBox 1">
          <a:extLst xmlns:a="http://schemas.openxmlformats.org/drawingml/2006/main">
            <a:ext uri="{FF2B5EF4-FFF2-40B4-BE49-F238E27FC236}">
              <a16:creationId xmlns:a16="http://schemas.microsoft.com/office/drawing/2014/main" id="{F57F9805-61CD-81C7-0AA4-89F17CE08955}"/>
            </a:ext>
          </a:extLst>
        </cdr:cNvPr>
        <cdr:cNvSpPr txBox="1"/>
      </cdr:nvSpPr>
      <cdr:spPr>
        <a:xfrm xmlns:a="http://schemas.openxmlformats.org/drawingml/2006/main">
          <a:off x="0" y="64050"/>
          <a:ext cx="2543175" cy="4137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tx2"/>
              </a:solidFill>
            </a:rPr>
            <a:t>Demographic</a:t>
          </a:r>
          <a:r>
            <a:rPr lang="en-GB" sz="1100" baseline="0" dirty="0">
              <a:solidFill>
                <a:schemeClr val="tx2"/>
              </a:solidFill>
            </a:rPr>
            <a:t> / Socioeconomic variables</a:t>
          </a:r>
          <a:endParaRPr lang="en-GB" sz="1100" dirty="0">
            <a:solidFill>
              <a:schemeClr val="tx2"/>
            </a:solidFill>
          </a:endParaRPr>
        </a:p>
      </cdr:txBody>
    </cdr:sp>
  </cdr:relSizeAnchor>
  <cdr:relSizeAnchor xmlns:cdr="http://schemas.openxmlformats.org/drawingml/2006/chartDrawing">
    <cdr:from>
      <cdr:x>0</cdr:x>
      <cdr:y>0.04724</cdr:y>
    </cdr:from>
    <cdr:to>
      <cdr:x>0.30426</cdr:x>
      <cdr:y>0.08058</cdr:y>
    </cdr:to>
    <cdr:sp macro="" textlink="">
      <cdr:nvSpPr>
        <cdr:cNvPr id="3" name="TextBox 2">
          <a:extLst xmlns:a="http://schemas.openxmlformats.org/drawingml/2006/main">
            <a:ext uri="{FF2B5EF4-FFF2-40B4-BE49-F238E27FC236}">
              <a16:creationId xmlns:a16="http://schemas.microsoft.com/office/drawing/2014/main" id="{EDBD2083-DF00-368B-A537-AAA85C481000}"/>
            </a:ext>
          </a:extLst>
        </cdr:cNvPr>
        <cdr:cNvSpPr txBox="1"/>
      </cdr:nvSpPr>
      <cdr:spPr>
        <a:xfrm xmlns:a="http://schemas.openxmlformats.org/drawingml/2006/main">
          <a:off x="0" y="306922"/>
          <a:ext cx="1877272" cy="216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Male</a:t>
          </a:r>
        </a:p>
      </cdr:txBody>
    </cdr:sp>
  </cdr:relSizeAnchor>
  <cdr:relSizeAnchor xmlns:cdr="http://schemas.openxmlformats.org/drawingml/2006/chartDrawing">
    <cdr:from>
      <cdr:x>0</cdr:x>
      <cdr:y>0.08012</cdr:y>
    </cdr:from>
    <cdr:to>
      <cdr:x>0.30426</cdr:x>
      <cdr:y>0.11345</cdr:y>
    </cdr:to>
    <cdr:sp macro="" textlink="">
      <cdr:nvSpPr>
        <cdr:cNvPr id="4" name="TextBox 1">
          <a:extLst xmlns:a="http://schemas.openxmlformats.org/drawingml/2006/main">
            <a:ext uri="{FF2B5EF4-FFF2-40B4-BE49-F238E27FC236}">
              <a16:creationId xmlns:a16="http://schemas.microsoft.com/office/drawing/2014/main" id="{15D8F6C4-2244-AE47-A1BD-69739348A6D7}"/>
            </a:ext>
          </a:extLst>
        </cdr:cNvPr>
        <cdr:cNvSpPr txBox="1"/>
      </cdr:nvSpPr>
      <cdr:spPr>
        <a:xfrm xmlns:a="http://schemas.openxmlformats.org/drawingml/2006/main">
          <a:off x="0" y="476635"/>
          <a:ext cx="2638651" cy="198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Female</a:t>
          </a:r>
        </a:p>
      </cdr:txBody>
    </cdr:sp>
  </cdr:relSizeAnchor>
  <cdr:relSizeAnchor xmlns:cdr="http://schemas.openxmlformats.org/drawingml/2006/chartDrawing">
    <cdr:from>
      <cdr:x>0</cdr:x>
      <cdr:y>0.11405</cdr:y>
    </cdr:from>
    <cdr:to>
      <cdr:x>0.20349</cdr:x>
      <cdr:y>0.15465</cdr:y>
    </cdr:to>
    <cdr:sp macro="" textlink="">
      <cdr:nvSpPr>
        <cdr:cNvPr id="5" name="TextBox 1">
          <a:extLst xmlns:a="http://schemas.openxmlformats.org/drawingml/2006/main">
            <a:ext uri="{FF2B5EF4-FFF2-40B4-BE49-F238E27FC236}">
              <a16:creationId xmlns:a16="http://schemas.microsoft.com/office/drawing/2014/main" id="{AC79B56B-8FAA-C78A-DF8E-5EC05404FA89}"/>
            </a:ext>
          </a:extLst>
        </cdr:cNvPr>
        <cdr:cNvSpPr txBox="1"/>
      </cdr:nvSpPr>
      <cdr:spPr>
        <a:xfrm xmlns:a="http://schemas.openxmlformats.org/drawingml/2006/main">
          <a:off x="0" y="678484"/>
          <a:ext cx="1764738" cy="2415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Age</a:t>
          </a:r>
          <a:r>
            <a:rPr lang="en-GB" sz="1100" baseline="0" dirty="0"/>
            <a:t>: 50-54</a:t>
          </a:r>
          <a:endParaRPr lang="en-GB" sz="1100" dirty="0"/>
        </a:p>
      </cdr:txBody>
    </cdr:sp>
  </cdr:relSizeAnchor>
  <cdr:relSizeAnchor xmlns:cdr="http://schemas.openxmlformats.org/drawingml/2006/chartDrawing">
    <cdr:from>
      <cdr:x>0.03856</cdr:x>
      <cdr:y>0.14852</cdr:y>
    </cdr:from>
    <cdr:to>
      <cdr:x>0.19682</cdr:x>
      <cdr:y>0.18186</cdr:y>
    </cdr:to>
    <cdr:sp macro="" textlink="">
      <cdr:nvSpPr>
        <cdr:cNvPr id="7" name="TextBox 1">
          <a:extLst xmlns:a="http://schemas.openxmlformats.org/drawingml/2006/main">
            <a:ext uri="{FF2B5EF4-FFF2-40B4-BE49-F238E27FC236}">
              <a16:creationId xmlns:a16="http://schemas.microsoft.com/office/drawing/2014/main" id="{AE232FC7-2DB6-2A28-5B3D-F293B1C09C2A}"/>
            </a:ext>
          </a:extLst>
        </cdr:cNvPr>
        <cdr:cNvSpPr txBox="1"/>
      </cdr:nvSpPr>
      <cdr:spPr>
        <a:xfrm xmlns:a="http://schemas.openxmlformats.org/drawingml/2006/main">
          <a:off x="334395" y="883518"/>
          <a:ext cx="1372487" cy="198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55-59</a:t>
          </a:r>
        </a:p>
        <a:p xmlns:a="http://schemas.openxmlformats.org/drawingml/2006/main">
          <a:endParaRPr lang="en-GB" sz="1100" dirty="0"/>
        </a:p>
      </cdr:txBody>
    </cdr:sp>
  </cdr:relSizeAnchor>
  <cdr:relSizeAnchor xmlns:cdr="http://schemas.openxmlformats.org/drawingml/2006/chartDrawing">
    <cdr:from>
      <cdr:x>0.03856</cdr:x>
      <cdr:y>0.18078</cdr:y>
    </cdr:from>
    <cdr:to>
      <cdr:x>0.19682</cdr:x>
      <cdr:y>0.21411</cdr:y>
    </cdr:to>
    <cdr:sp macro="" textlink="">
      <cdr:nvSpPr>
        <cdr:cNvPr id="9" name="TextBox 1">
          <a:extLst xmlns:a="http://schemas.openxmlformats.org/drawingml/2006/main">
            <a:ext uri="{FF2B5EF4-FFF2-40B4-BE49-F238E27FC236}">
              <a16:creationId xmlns:a16="http://schemas.microsoft.com/office/drawing/2014/main" id="{3CE7B2C3-1EC2-B4E7-9378-30C7AECFAC27}"/>
            </a:ext>
          </a:extLst>
        </cdr:cNvPr>
        <cdr:cNvSpPr txBox="1"/>
      </cdr:nvSpPr>
      <cdr:spPr>
        <a:xfrm xmlns:a="http://schemas.openxmlformats.org/drawingml/2006/main">
          <a:off x="334395" y="1075426"/>
          <a:ext cx="1372487"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60-64</a:t>
          </a:r>
        </a:p>
        <a:p xmlns:a="http://schemas.openxmlformats.org/drawingml/2006/main">
          <a:endParaRPr lang="en-GB" sz="1100" dirty="0"/>
        </a:p>
      </cdr:txBody>
    </cdr:sp>
  </cdr:relSizeAnchor>
  <cdr:relSizeAnchor xmlns:cdr="http://schemas.openxmlformats.org/drawingml/2006/chartDrawing">
    <cdr:from>
      <cdr:x>0.03884</cdr:x>
      <cdr:y>0.21679</cdr:y>
    </cdr:from>
    <cdr:to>
      <cdr:x>0.19711</cdr:x>
      <cdr:y>0.25012</cdr:y>
    </cdr:to>
    <cdr:sp macro="" textlink="">
      <cdr:nvSpPr>
        <cdr:cNvPr id="10" name="TextBox 1">
          <a:extLst xmlns:a="http://schemas.openxmlformats.org/drawingml/2006/main">
            <a:ext uri="{FF2B5EF4-FFF2-40B4-BE49-F238E27FC236}">
              <a16:creationId xmlns:a16="http://schemas.microsoft.com/office/drawing/2014/main" id="{3CE7B2C3-1EC2-B4E7-9378-30C7AECFAC27}"/>
            </a:ext>
          </a:extLst>
        </cdr:cNvPr>
        <cdr:cNvSpPr txBox="1"/>
      </cdr:nvSpPr>
      <cdr:spPr>
        <a:xfrm xmlns:a="http://schemas.openxmlformats.org/drawingml/2006/main">
          <a:off x="336823" y="1289623"/>
          <a:ext cx="1372574"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65-69</a:t>
          </a:r>
        </a:p>
        <a:p xmlns:a="http://schemas.openxmlformats.org/drawingml/2006/main">
          <a:endParaRPr lang="en-GB" sz="1100" dirty="0"/>
        </a:p>
      </cdr:txBody>
    </cdr:sp>
  </cdr:relSizeAnchor>
  <cdr:relSizeAnchor xmlns:cdr="http://schemas.openxmlformats.org/drawingml/2006/chartDrawing">
    <cdr:from>
      <cdr:x>0.03931</cdr:x>
      <cdr:y>0.25588</cdr:y>
    </cdr:from>
    <cdr:to>
      <cdr:x>0.19758</cdr:x>
      <cdr:y>0.28921</cdr:y>
    </cdr:to>
    <cdr:sp macro="" textlink="">
      <cdr:nvSpPr>
        <cdr:cNvPr id="11" name="TextBox 1">
          <a:extLst xmlns:a="http://schemas.openxmlformats.org/drawingml/2006/main">
            <a:ext uri="{FF2B5EF4-FFF2-40B4-BE49-F238E27FC236}">
              <a16:creationId xmlns:a16="http://schemas.microsoft.com/office/drawing/2014/main" id="{928667DF-E94E-A1F6-E234-71DE296C599E}"/>
            </a:ext>
          </a:extLst>
        </cdr:cNvPr>
        <cdr:cNvSpPr txBox="1"/>
      </cdr:nvSpPr>
      <cdr:spPr>
        <a:xfrm xmlns:a="http://schemas.openxmlformats.org/drawingml/2006/main">
          <a:off x="340915" y="1522166"/>
          <a:ext cx="1372574" cy="198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70-74</a:t>
          </a:r>
        </a:p>
      </cdr:txBody>
    </cdr:sp>
  </cdr:relSizeAnchor>
  <cdr:relSizeAnchor xmlns:cdr="http://schemas.openxmlformats.org/drawingml/2006/chartDrawing">
    <cdr:from>
      <cdr:x>0.04087</cdr:x>
      <cdr:y>0.29327</cdr:y>
    </cdr:from>
    <cdr:to>
      <cdr:x>0.19914</cdr:x>
      <cdr:y>0.3266</cdr:y>
    </cdr:to>
    <cdr:sp macro="" textlink="">
      <cdr:nvSpPr>
        <cdr:cNvPr id="12" name="TextBox 1">
          <a:extLst xmlns:a="http://schemas.openxmlformats.org/drawingml/2006/main">
            <a:ext uri="{FF2B5EF4-FFF2-40B4-BE49-F238E27FC236}">
              <a16:creationId xmlns:a16="http://schemas.microsoft.com/office/drawing/2014/main" id="{928667DF-E94E-A1F6-E234-71DE296C599E}"/>
            </a:ext>
          </a:extLst>
        </cdr:cNvPr>
        <cdr:cNvSpPr txBox="1"/>
      </cdr:nvSpPr>
      <cdr:spPr>
        <a:xfrm xmlns:a="http://schemas.openxmlformats.org/drawingml/2006/main">
          <a:off x="354462" y="1744592"/>
          <a:ext cx="1372574"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75-79</a:t>
          </a:r>
        </a:p>
        <a:p xmlns:a="http://schemas.openxmlformats.org/drawingml/2006/main">
          <a:endParaRPr lang="en-GB" sz="1100" dirty="0"/>
        </a:p>
      </cdr:txBody>
    </cdr:sp>
  </cdr:relSizeAnchor>
  <cdr:relSizeAnchor xmlns:cdr="http://schemas.openxmlformats.org/drawingml/2006/chartDrawing">
    <cdr:from>
      <cdr:x>0.03926</cdr:x>
      <cdr:y>0.3297</cdr:y>
    </cdr:from>
    <cdr:to>
      <cdr:x>0.19752</cdr:x>
      <cdr:y>0.36303</cdr:y>
    </cdr:to>
    <cdr:sp macro="" textlink="">
      <cdr:nvSpPr>
        <cdr:cNvPr id="13" name="TextBox 1">
          <a:extLst xmlns:a="http://schemas.openxmlformats.org/drawingml/2006/main">
            <a:ext uri="{FF2B5EF4-FFF2-40B4-BE49-F238E27FC236}">
              <a16:creationId xmlns:a16="http://schemas.microsoft.com/office/drawing/2014/main" id="{928667DF-E94E-A1F6-E234-71DE296C599E}"/>
            </a:ext>
          </a:extLst>
        </cdr:cNvPr>
        <cdr:cNvSpPr txBox="1"/>
      </cdr:nvSpPr>
      <cdr:spPr>
        <a:xfrm xmlns:a="http://schemas.openxmlformats.org/drawingml/2006/main">
          <a:off x="340465" y="1961328"/>
          <a:ext cx="1372487" cy="198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80-84</a:t>
          </a:r>
        </a:p>
        <a:p xmlns:a="http://schemas.openxmlformats.org/drawingml/2006/main">
          <a:endParaRPr lang="en-GB" sz="1100" dirty="0"/>
        </a:p>
      </cdr:txBody>
    </cdr:sp>
  </cdr:relSizeAnchor>
  <cdr:relSizeAnchor xmlns:cdr="http://schemas.openxmlformats.org/drawingml/2006/chartDrawing">
    <cdr:from>
      <cdr:x>0</cdr:x>
      <cdr:y>0.37525</cdr:y>
    </cdr:from>
    <cdr:to>
      <cdr:x>0.20349</cdr:x>
      <cdr:y>0.41584</cdr:y>
    </cdr:to>
    <cdr:sp macro="" textlink="">
      <cdr:nvSpPr>
        <cdr:cNvPr id="15" name="TextBox 1">
          <a:extLst xmlns:a="http://schemas.openxmlformats.org/drawingml/2006/main">
            <a:ext uri="{FF2B5EF4-FFF2-40B4-BE49-F238E27FC236}">
              <a16:creationId xmlns:a16="http://schemas.microsoft.com/office/drawing/2014/main" id="{2C46E5A5-EC7D-8258-474E-3F4B1F654209}"/>
            </a:ext>
          </a:extLst>
        </cdr:cNvPr>
        <cdr:cNvSpPr txBox="1"/>
      </cdr:nvSpPr>
      <cdr:spPr>
        <a:xfrm xmlns:a="http://schemas.openxmlformats.org/drawingml/2006/main">
          <a:off x="0" y="2830616"/>
          <a:ext cx="1067295" cy="3062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BMI</a:t>
          </a:r>
          <a:r>
            <a:rPr lang="en-GB" sz="1100" baseline="0"/>
            <a:t>: Normal</a:t>
          </a:r>
          <a:endParaRPr lang="en-GB" sz="1100"/>
        </a:p>
      </cdr:txBody>
    </cdr:sp>
  </cdr:relSizeAnchor>
  <cdr:relSizeAnchor xmlns:cdr="http://schemas.openxmlformats.org/drawingml/2006/chartDrawing">
    <cdr:from>
      <cdr:x>0.03766</cdr:x>
      <cdr:y>0.40666</cdr:y>
    </cdr:from>
    <cdr:to>
      <cdr:x>0.22569</cdr:x>
      <cdr:y>0.43999</cdr:y>
    </cdr:to>
    <cdr:sp macro="" textlink="">
      <cdr:nvSpPr>
        <cdr:cNvPr id="16" name="TextBox 1">
          <a:extLst xmlns:a="http://schemas.openxmlformats.org/drawingml/2006/main">
            <a:ext uri="{FF2B5EF4-FFF2-40B4-BE49-F238E27FC236}">
              <a16:creationId xmlns:a16="http://schemas.microsoft.com/office/drawing/2014/main" id="{43DF9F01-4283-8A69-95F0-CB891D88EEE8}"/>
            </a:ext>
          </a:extLst>
        </cdr:cNvPr>
        <cdr:cNvSpPr txBox="1"/>
      </cdr:nvSpPr>
      <cdr:spPr>
        <a:xfrm xmlns:a="http://schemas.openxmlformats.org/drawingml/2006/main">
          <a:off x="326572" y="2419181"/>
          <a:ext cx="1630663" cy="198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Underweight</a:t>
          </a:r>
        </a:p>
        <a:p xmlns:a="http://schemas.openxmlformats.org/drawingml/2006/main">
          <a:endParaRPr lang="en-GB" sz="1100" dirty="0"/>
        </a:p>
      </cdr:txBody>
    </cdr:sp>
  </cdr:relSizeAnchor>
  <cdr:relSizeAnchor xmlns:cdr="http://schemas.openxmlformats.org/drawingml/2006/chartDrawing">
    <cdr:from>
      <cdr:x>0.03792</cdr:x>
      <cdr:y>0.44117</cdr:y>
    </cdr:from>
    <cdr:to>
      <cdr:x>0.22595</cdr:x>
      <cdr:y>0.4745</cdr:y>
    </cdr:to>
    <cdr:sp macro="" textlink="">
      <cdr:nvSpPr>
        <cdr:cNvPr id="17" name="TextBox 1">
          <a:extLst xmlns:a="http://schemas.openxmlformats.org/drawingml/2006/main">
            <a:ext uri="{FF2B5EF4-FFF2-40B4-BE49-F238E27FC236}">
              <a16:creationId xmlns:a16="http://schemas.microsoft.com/office/drawing/2014/main" id="{70FF68E2-BEAD-53C0-9894-D7418EC4129A}"/>
            </a:ext>
          </a:extLst>
        </cdr:cNvPr>
        <cdr:cNvSpPr txBox="1"/>
      </cdr:nvSpPr>
      <cdr:spPr>
        <a:xfrm xmlns:a="http://schemas.openxmlformats.org/drawingml/2006/main">
          <a:off x="328896" y="2624453"/>
          <a:ext cx="1630663" cy="198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Overweight</a:t>
          </a:r>
        </a:p>
        <a:p xmlns:a="http://schemas.openxmlformats.org/drawingml/2006/main">
          <a:endParaRPr lang="en-GB" sz="1100" dirty="0"/>
        </a:p>
      </cdr:txBody>
    </cdr:sp>
  </cdr:relSizeAnchor>
  <cdr:relSizeAnchor xmlns:cdr="http://schemas.openxmlformats.org/drawingml/2006/chartDrawing">
    <cdr:from>
      <cdr:x>0.03753</cdr:x>
      <cdr:y>0.47609</cdr:y>
    </cdr:from>
    <cdr:to>
      <cdr:x>0.22556</cdr:x>
      <cdr:y>0.50942</cdr:y>
    </cdr:to>
    <cdr:sp macro="" textlink="">
      <cdr:nvSpPr>
        <cdr:cNvPr id="18" name="TextBox 1">
          <a:extLst xmlns:a="http://schemas.openxmlformats.org/drawingml/2006/main">
            <a:ext uri="{FF2B5EF4-FFF2-40B4-BE49-F238E27FC236}">
              <a16:creationId xmlns:a16="http://schemas.microsoft.com/office/drawing/2014/main" id="{7B5A0FCA-187F-3562-9CDB-B06B082A258A}"/>
            </a:ext>
          </a:extLst>
        </cdr:cNvPr>
        <cdr:cNvSpPr txBox="1"/>
      </cdr:nvSpPr>
      <cdr:spPr>
        <a:xfrm xmlns:a="http://schemas.openxmlformats.org/drawingml/2006/main">
          <a:off x="325515" y="2832208"/>
          <a:ext cx="1630663"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Obese</a:t>
          </a:r>
        </a:p>
        <a:p xmlns:a="http://schemas.openxmlformats.org/drawingml/2006/main">
          <a:endParaRPr lang="en-GB" sz="1100" dirty="0"/>
        </a:p>
      </cdr:txBody>
    </cdr:sp>
  </cdr:relSizeAnchor>
  <cdr:relSizeAnchor xmlns:cdr="http://schemas.openxmlformats.org/drawingml/2006/chartDrawing">
    <cdr:from>
      <cdr:x>0.09067</cdr:x>
      <cdr:y>0.65872</cdr:y>
    </cdr:from>
    <cdr:to>
      <cdr:x>0.28786</cdr:x>
      <cdr:y>0.69206</cdr:y>
    </cdr:to>
    <cdr:sp macro="" textlink="">
      <cdr:nvSpPr>
        <cdr:cNvPr id="19" name="TextBox 1">
          <a:extLst xmlns:a="http://schemas.openxmlformats.org/drawingml/2006/main">
            <a:ext uri="{FF2B5EF4-FFF2-40B4-BE49-F238E27FC236}">
              <a16:creationId xmlns:a16="http://schemas.microsoft.com/office/drawing/2014/main" id="{7B5A0FCA-187F-3562-9CDB-B06B082A258A}"/>
            </a:ext>
          </a:extLst>
        </cdr:cNvPr>
        <cdr:cNvSpPr txBox="1"/>
      </cdr:nvSpPr>
      <cdr:spPr>
        <a:xfrm xmlns:a="http://schemas.openxmlformats.org/drawingml/2006/main">
          <a:off x="786287" y="3918615"/>
          <a:ext cx="1710102" cy="198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Most deprived</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cdr:x>
      <cdr:y>0.51593</cdr:y>
    </cdr:from>
    <cdr:to>
      <cdr:x>0.35348</cdr:x>
      <cdr:y>0.55653</cdr:y>
    </cdr:to>
    <cdr:sp macro="" textlink="">
      <cdr:nvSpPr>
        <cdr:cNvPr id="20" name="TextBox 1">
          <a:extLst xmlns:a="http://schemas.openxmlformats.org/drawingml/2006/main">
            <a:ext uri="{FF2B5EF4-FFF2-40B4-BE49-F238E27FC236}">
              <a16:creationId xmlns:a16="http://schemas.microsoft.com/office/drawing/2014/main" id="{8EA12BAC-DF18-7695-1207-C34FE26161CE}"/>
            </a:ext>
          </a:extLst>
        </cdr:cNvPr>
        <cdr:cNvSpPr txBox="1"/>
      </cdr:nvSpPr>
      <cdr:spPr>
        <a:xfrm xmlns:a="http://schemas.openxmlformats.org/drawingml/2006/main">
          <a:off x="0" y="3069177"/>
          <a:ext cx="3065505" cy="2415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Deprivation: Least deprived</a:t>
          </a:r>
        </a:p>
      </cdr:txBody>
    </cdr:sp>
  </cdr:relSizeAnchor>
  <cdr:relSizeAnchor xmlns:cdr="http://schemas.openxmlformats.org/drawingml/2006/chartDrawing">
    <cdr:from>
      <cdr:x>0.10443</cdr:x>
      <cdr:y>0.55696</cdr:y>
    </cdr:from>
    <cdr:to>
      <cdr:x>0.16609</cdr:x>
      <cdr:y>0.59029</cdr:y>
    </cdr:to>
    <cdr:sp macro="" textlink="">
      <cdr:nvSpPr>
        <cdr:cNvPr id="21" name="TextBox 1">
          <a:extLst xmlns:a="http://schemas.openxmlformats.org/drawingml/2006/main">
            <a:ext uri="{FF2B5EF4-FFF2-40B4-BE49-F238E27FC236}">
              <a16:creationId xmlns:a16="http://schemas.microsoft.com/office/drawing/2014/main" id="{7FEAEA0D-680C-2887-78DD-F5BD8D37A56C}"/>
            </a:ext>
          </a:extLst>
        </cdr:cNvPr>
        <cdr:cNvSpPr txBox="1"/>
      </cdr:nvSpPr>
      <cdr:spPr>
        <a:xfrm xmlns:a="http://schemas.openxmlformats.org/drawingml/2006/main">
          <a:off x="905637" y="3313261"/>
          <a:ext cx="534738"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0.10478</cdr:x>
      <cdr:y>0.58781</cdr:y>
    </cdr:from>
    <cdr:to>
      <cdr:x>0.16644</cdr:x>
      <cdr:y>0.62114</cdr:y>
    </cdr:to>
    <cdr:sp macro="" textlink="">
      <cdr:nvSpPr>
        <cdr:cNvPr id="22" name="TextBox 1">
          <a:extLst xmlns:a="http://schemas.openxmlformats.org/drawingml/2006/main">
            <a:ext uri="{FF2B5EF4-FFF2-40B4-BE49-F238E27FC236}">
              <a16:creationId xmlns:a16="http://schemas.microsoft.com/office/drawing/2014/main" id="{13D4C9B4-2159-A8B8-CA86-9E9D0B632DBF}"/>
            </a:ext>
          </a:extLst>
        </cdr:cNvPr>
        <cdr:cNvSpPr txBox="1"/>
      </cdr:nvSpPr>
      <cdr:spPr>
        <a:xfrm xmlns:a="http://schemas.openxmlformats.org/drawingml/2006/main">
          <a:off x="908673" y="3496783"/>
          <a:ext cx="534737"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0.10539</cdr:x>
      <cdr:y>0.61989</cdr:y>
    </cdr:from>
    <cdr:to>
      <cdr:x>0.16705</cdr:x>
      <cdr:y>0.65322</cdr:y>
    </cdr:to>
    <cdr:sp macro="" textlink="">
      <cdr:nvSpPr>
        <cdr:cNvPr id="23" name="TextBox 1">
          <a:extLst xmlns:a="http://schemas.openxmlformats.org/drawingml/2006/main">
            <a:ext uri="{FF2B5EF4-FFF2-40B4-BE49-F238E27FC236}">
              <a16:creationId xmlns:a16="http://schemas.microsoft.com/office/drawing/2014/main" id="{EF3BC30C-641C-0C78-8AFD-9DEED8E990E0}"/>
            </a:ext>
          </a:extLst>
        </cdr:cNvPr>
        <cdr:cNvSpPr txBox="1"/>
      </cdr:nvSpPr>
      <cdr:spPr>
        <a:xfrm xmlns:a="http://schemas.openxmlformats.org/drawingml/2006/main">
          <a:off x="913963" y="3687602"/>
          <a:ext cx="534737"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cdr:x>
      <cdr:y>0.7041</cdr:y>
    </cdr:from>
    <cdr:to>
      <cdr:x>0.28865</cdr:x>
      <cdr:y>0.73315</cdr:y>
    </cdr:to>
    <cdr:sp macro="" textlink="">
      <cdr:nvSpPr>
        <cdr:cNvPr id="24" name="TextBox 1">
          <a:extLst xmlns:a="http://schemas.openxmlformats.org/drawingml/2006/main">
            <a:ext uri="{FF2B5EF4-FFF2-40B4-BE49-F238E27FC236}">
              <a16:creationId xmlns:a16="http://schemas.microsoft.com/office/drawing/2014/main" id="{D1B5CF7A-A88D-43D4-934F-43F96CFE5C9D}"/>
            </a:ext>
          </a:extLst>
        </cdr:cNvPr>
        <cdr:cNvSpPr txBox="1"/>
      </cdr:nvSpPr>
      <cdr:spPr>
        <a:xfrm xmlns:a="http://schemas.openxmlformats.org/drawingml/2006/main">
          <a:off x="0" y="4188593"/>
          <a:ext cx="2503276" cy="1728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chemeClr val="tx2"/>
              </a:solidFill>
            </a:rPr>
            <a:t>Clinical</a:t>
          </a:r>
          <a:r>
            <a:rPr lang="en-GB" sz="1100" baseline="0" dirty="0">
              <a:solidFill>
                <a:schemeClr val="tx2"/>
              </a:solidFill>
            </a:rPr>
            <a:t> variables</a:t>
          </a:r>
          <a:endParaRPr lang="en-GB" sz="1100" dirty="0">
            <a:solidFill>
              <a:schemeClr val="tx2"/>
            </a:solidFill>
          </a:endParaRPr>
        </a:p>
      </cdr:txBody>
    </cdr:sp>
  </cdr:relSizeAnchor>
  <cdr:relSizeAnchor xmlns:cdr="http://schemas.openxmlformats.org/drawingml/2006/chartDrawing">
    <cdr:from>
      <cdr:x>0</cdr:x>
      <cdr:y>0.73905</cdr:y>
    </cdr:from>
    <cdr:to>
      <cdr:x>0.19719</cdr:x>
      <cdr:y>0.77239</cdr:y>
    </cdr:to>
    <cdr:sp macro="" textlink="">
      <cdr:nvSpPr>
        <cdr:cNvPr id="25" name="TextBox 1">
          <a:extLst xmlns:a="http://schemas.openxmlformats.org/drawingml/2006/main">
            <a:ext uri="{FF2B5EF4-FFF2-40B4-BE49-F238E27FC236}">
              <a16:creationId xmlns:a16="http://schemas.microsoft.com/office/drawing/2014/main" id="{BF3E0FAA-BCA2-2AD3-4BFB-F99442344805}"/>
            </a:ext>
          </a:extLst>
        </cdr:cNvPr>
        <cdr:cNvSpPr txBox="1"/>
      </cdr:nvSpPr>
      <cdr:spPr>
        <a:xfrm xmlns:a="http://schemas.openxmlformats.org/drawingml/2006/main">
          <a:off x="0" y="4396484"/>
          <a:ext cx="1710102" cy="198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Global health</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cdr:x>
      <cdr:y>0.7754</cdr:y>
    </cdr:from>
    <cdr:to>
      <cdr:x>0.19719</cdr:x>
      <cdr:y>0.80873</cdr:y>
    </cdr:to>
    <cdr:sp macro="" textlink="">
      <cdr:nvSpPr>
        <cdr:cNvPr id="26" name="TextBox 1">
          <a:extLst xmlns:a="http://schemas.openxmlformats.org/drawingml/2006/main">
            <a:ext uri="{FF2B5EF4-FFF2-40B4-BE49-F238E27FC236}">
              <a16:creationId xmlns:a16="http://schemas.microsoft.com/office/drawing/2014/main" id="{0CB18EF6-2E16-163C-55A2-E2C652A1ADF6}"/>
            </a:ext>
          </a:extLst>
        </cdr:cNvPr>
        <cdr:cNvSpPr txBox="1"/>
      </cdr:nvSpPr>
      <cdr:spPr>
        <a:xfrm xmlns:a="http://schemas.openxmlformats.org/drawingml/2006/main">
          <a:off x="0" y="4612724"/>
          <a:ext cx="1710102"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EQ5D</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cdr:x>
      <cdr:y>0.81347</cdr:y>
    </cdr:from>
    <cdr:to>
      <cdr:x>0.26557</cdr:x>
      <cdr:y>0.8468</cdr:y>
    </cdr:to>
    <cdr:sp macro="" textlink="">
      <cdr:nvSpPr>
        <cdr:cNvPr id="27" name="TextBox 1">
          <a:extLst xmlns:a="http://schemas.openxmlformats.org/drawingml/2006/main">
            <a:ext uri="{FF2B5EF4-FFF2-40B4-BE49-F238E27FC236}">
              <a16:creationId xmlns:a16="http://schemas.microsoft.com/office/drawing/2014/main" id="{FBFF7005-BC26-C474-DF60-6A9C649DEDB6}"/>
            </a:ext>
          </a:extLst>
        </cdr:cNvPr>
        <cdr:cNvSpPr txBox="1"/>
      </cdr:nvSpPr>
      <cdr:spPr>
        <a:xfrm xmlns:a="http://schemas.openxmlformats.org/drawingml/2006/main">
          <a:off x="0" y="4839196"/>
          <a:ext cx="2303118"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Rheumatoid arthritis</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cdr:x>
      <cdr:y>0.85057</cdr:y>
    </cdr:from>
    <cdr:to>
      <cdr:x>0.26557</cdr:x>
      <cdr:y>0.8839</cdr:y>
    </cdr:to>
    <cdr:sp macro="" textlink="">
      <cdr:nvSpPr>
        <cdr:cNvPr id="28" name="TextBox 1">
          <a:extLst xmlns:a="http://schemas.openxmlformats.org/drawingml/2006/main">
            <a:ext uri="{FF2B5EF4-FFF2-40B4-BE49-F238E27FC236}">
              <a16:creationId xmlns:a16="http://schemas.microsoft.com/office/drawing/2014/main" id="{C51B03B3-1C06-FE3C-6C1F-2206DD49E877}"/>
            </a:ext>
          </a:extLst>
        </cdr:cNvPr>
        <cdr:cNvSpPr txBox="1"/>
      </cdr:nvSpPr>
      <cdr:spPr>
        <a:xfrm xmlns:a="http://schemas.openxmlformats.org/drawingml/2006/main">
          <a:off x="0" y="5059898"/>
          <a:ext cx="2303118" cy="19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Osteoarthritis</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0.80412</cdr:x>
      <cdr:y>0.00812</cdr:y>
    </cdr:from>
    <cdr:to>
      <cdr:x>1</cdr:x>
      <cdr:y>0.06381</cdr:y>
    </cdr:to>
    <cdr:sp macro="" textlink="">
      <cdr:nvSpPr>
        <cdr:cNvPr id="6" name="TextBox 1">
          <a:extLst xmlns:a="http://schemas.openxmlformats.org/drawingml/2006/main">
            <a:ext uri="{FF2B5EF4-FFF2-40B4-BE49-F238E27FC236}">
              <a16:creationId xmlns:a16="http://schemas.microsoft.com/office/drawing/2014/main" id="{F96FC0D9-5C59-6460-47C5-45B2FBBEA589}"/>
            </a:ext>
          </a:extLst>
        </cdr:cNvPr>
        <cdr:cNvSpPr txBox="1"/>
      </cdr:nvSpPr>
      <cdr:spPr>
        <a:xfrm xmlns:a="http://schemas.openxmlformats.org/drawingml/2006/main">
          <a:off x="4542407" y="48305"/>
          <a:ext cx="1106479" cy="3312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chemeClr val="tx2"/>
              </a:solidFill>
            </a:rPr>
            <a:t>N = 147,215</a:t>
          </a:r>
        </a:p>
      </cdr:txBody>
    </cdr:sp>
  </cdr:relSizeAnchor>
</c:userShapes>
</file>

<file path=ppt/drawings/drawing10.xml><?xml version="1.0" encoding="utf-8"?>
<c:userShapes xmlns:c="http://schemas.openxmlformats.org/drawingml/2006/chart">
  <cdr:relSizeAnchor xmlns:cdr="http://schemas.openxmlformats.org/drawingml/2006/chartDrawing">
    <cdr:from>
      <cdr:x>0.00646</cdr:x>
      <cdr:y>0.01183</cdr:y>
    </cdr:from>
    <cdr:to>
      <cdr:x>0.45073</cdr:x>
      <cdr:y>0.51665</cdr:y>
    </cdr:to>
    <cdr:grpSp>
      <cdr:nvGrpSpPr>
        <cdr:cNvPr id="44" name="Group 43">
          <a:extLst xmlns:a="http://schemas.openxmlformats.org/drawingml/2006/main">
            <a:ext uri="{FF2B5EF4-FFF2-40B4-BE49-F238E27FC236}">
              <a16:creationId xmlns:a16="http://schemas.microsoft.com/office/drawing/2014/main" id="{9DD95E1F-2799-F02D-64DD-1DC439B82B94}"/>
            </a:ext>
          </a:extLst>
        </cdr:cNvPr>
        <cdr:cNvGrpSpPr/>
      </cdr:nvGrpSpPr>
      <cdr:grpSpPr>
        <a:xfrm xmlns:a="http://schemas.openxmlformats.org/drawingml/2006/main">
          <a:off x="56315" y="65926"/>
          <a:ext cx="3872942" cy="2813268"/>
          <a:chOff x="-9525" y="-63696"/>
          <a:chExt cx="2619376" cy="3495706"/>
        </a:xfrm>
      </cdr:grpSpPr>
      <cdr:sp macro="" textlink="">
        <cdr:nvSpPr>
          <cdr:cNvPr id="30" name="TextBox 1">
            <a:extLst xmlns:a="http://schemas.openxmlformats.org/drawingml/2006/main">
              <a:ext uri="{FF2B5EF4-FFF2-40B4-BE49-F238E27FC236}">
                <a16:creationId xmlns:a16="http://schemas.microsoft.com/office/drawing/2014/main" id="{DA25DC6F-687D-F44F-61B3-59746AFB05E5}"/>
              </a:ext>
            </a:extLst>
          </cdr:cNvPr>
          <cdr:cNvSpPr txBox="1"/>
        </cdr:nvSpPr>
        <cdr:spPr>
          <a:xfrm xmlns:a="http://schemas.openxmlformats.org/drawingml/2006/main">
            <a:off x="-9525" y="-63696"/>
            <a:ext cx="2619376" cy="420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chemeClr val="tx2"/>
                </a:solidFill>
              </a:rPr>
              <a:t>Demographic</a:t>
            </a:r>
            <a:r>
              <a:rPr lang="en-GB" sz="1100" baseline="0" dirty="0">
                <a:solidFill>
                  <a:schemeClr val="tx2"/>
                </a:solidFill>
              </a:rPr>
              <a:t> / Socioeconomic variables</a:t>
            </a:r>
            <a:endParaRPr lang="en-GB" sz="1100" dirty="0">
              <a:solidFill>
                <a:schemeClr val="tx2"/>
              </a:solidFill>
            </a:endParaRPr>
          </a:p>
        </cdr:txBody>
      </cdr:sp>
      <cdr:sp macro="" textlink="">
        <cdr:nvSpPr>
          <cdr:cNvPr id="31" name="TextBox 2">
            <a:extLst xmlns:a="http://schemas.openxmlformats.org/drawingml/2006/main">
              <a:ext uri="{FF2B5EF4-FFF2-40B4-BE49-F238E27FC236}">
                <a16:creationId xmlns:a16="http://schemas.microsoft.com/office/drawing/2014/main" id="{9CE22EB4-52AD-DF5A-4F54-B9368F3AA3CA}"/>
              </a:ext>
            </a:extLst>
          </cdr:cNvPr>
          <cdr:cNvSpPr txBox="1"/>
        </cdr:nvSpPr>
        <cdr:spPr>
          <a:xfrm xmlns:a="http://schemas.openxmlformats.org/drawingml/2006/main">
            <a:off x="-7108" y="212114"/>
            <a:ext cx="1595860"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Male</a:t>
            </a:r>
          </a:p>
        </cdr:txBody>
      </cdr:sp>
      <cdr:sp macro="" textlink="">
        <cdr:nvSpPr>
          <cdr:cNvPr id="32" name="TextBox 1">
            <a:extLst xmlns:a="http://schemas.openxmlformats.org/drawingml/2006/main">
              <a:ext uri="{FF2B5EF4-FFF2-40B4-BE49-F238E27FC236}">
                <a16:creationId xmlns:a16="http://schemas.microsoft.com/office/drawing/2014/main" id="{CB4368D8-8A20-63C2-F620-AAB06CAC5CD7}"/>
              </a:ext>
            </a:extLst>
          </cdr:cNvPr>
          <cdr:cNvSpPr txBox="1"/>
        </cdr:nvSpPr>
        <cdr:spPr>
          <a:xfrm xmlns:a="http://schemas.openxmlformats.org/drawingml/2006/main">
            <a:off x="-7108" y="486623"/>
            <a:ext cx="1595860"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Female</a:t>
            </a:r>
          </a:p>
        </cdr:txBody>
      </cdr:sp>
      <cdr:sp macro="" textlink="">
        <cdr:nvSpPr>
          <cdr:cNvPr id="33" name="TextBox 1">
            <a:extLst xmlns:a="http://schemas.openxmlformats.org/drawingml/2006/main">
              <a:ext uri="{FF2B5EF4-FFF2-40B4-BE49-F238E27FC236}">
                <a16:creationId xmlns:a16="http://schemas.microsoft.com/office/drawing/2014/main" id="{473C6F49-8CE5-0321-5AF6-D04F65AEDC83}"/>
              </a:ext>
            </a:extLst>
          </cdr:cNvPr>
          <cdr:cNvSpPr txBox="1"/>
        </cdr:nvSpPr>
        <cdr:spPr>
          <a:xfrm xmlns:a="http://schemas.openxmlformats.org/drawingml/2006/main">
            <a:off x="0" y="740465"/>
            <a:ext cx="1067295" cy="3062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Age</a:t>
            </a:r>
            <a:r>
              <a:rPr lang="en-GB" sz="1100" baseline="0" dirty="0"/>
              <a:t>: 50-54</a:t>
            </a:r>
            <a:endParaRPr lang="en-GB" sz="1100" dirty="0"/>
          </a:p>
        </cdr:txBody>
      </cdr:sp>
      <cdr:sp macro="" textlink="">
        <cdr:nvSpPr>
          <cdr:cNvPr id="34" name="TextBox 1">
            <a:extLst xmlns:a="http://schemas.openxmlformats.org/drawingml/2006/main">
              <a:ext uri="{FF2B5EF4-FFF2-40B4-BE49-F238E27FC236}">
                <a16:creationId xmlns:a16="http://schemas.microsoft.com/office/drawing/2014/main" id="{A5416F48-1821-7B2C-A912-492208BB2212}"/>
              </a:ext>
            </a:extLst>
          </cdr:cNvPr>
          <cdr:cNvSpPr txBox="1"/>
        </cdr:nvSpPr>
        <cdr:spPr>
          <a:xfrm xmlns:a="http://schemas.openxmlformats.org/drawingml/2006/main">
            <a:off x="222380" y="998192"/>
            <a:ext cx="830117" cy="2514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55-59</a:t>
            </a:r>
          </a:p>
          <a:p xmlns:a="http://schemas.openxmlformats.org/drawingml/2006/main">
            <a:endParaRPr lang="en-GB" sz="1100" dirty="0"/>
          </a:p>
        </cdr:txBody>
      </cdr:sp>
      <cdr:sp macro="" textlink="">
        <cdr:nvSpPr>
          <cdr:cNvPr id="35" name="TextBox 1">
            <a:extLst xmlns:a="http://schemas.openxmlformats.org/drawingml/2006/main">
              <a:ext uri="{FF2B5EF4-FFF2-40B4-BE49-F238E27FC236}">
                <a16:creationId xmlns:a16="http://schemas.microsoft.com/office/drawing/2014/main" id="{A0B470D3-B712-D1D4-78D5-4C2FC7463B54}"/>
              </a:ext>
            </a:extLst>
          </cdr:cNvPr>
          <cdr:cNvSpPr txBox="1"/>
        </cdr:nvSpPr>
        <cdr:spPr>
          <a:xfrm xmlns:a="http://schemas.openxmlformats.org/drawingml/2006/main">
            <a:off x="220653" y="1225758"/>
            <a:ext cx="830117"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60-64</a:t>
            </a:r>
          </a:p>
          <a:p xmlns:a="http://schemas.openxmlformats.org/drawingml/2006/main">
            <a:endParaRPr lang="en-GB" sz="1100" dirty="0"/>
          </a:p>
        </cdr:txBody>
      </cdr:sp>
      <cdr:sp macro="" textlink="">
        <cdr:nvSpPr>
          <cdr:cNvPr id="36" name="TextBox 1">
            <a:extLst xmlns:a="http://schemas.openxmlformats.org/drawingml/2006/main">
              <a:ext uri="{FF2B5EF4-FFF2-40B4-BE49-F238E27FC236}">
                <a16:creationId xmlns:a16="http://schemas.microsoft.com/office/drawing/2014/main" id="{E675D447-26CD-5859-D24E-F7D994084961}"/>
              </a:ext>
            </a:extLst>
          </cdr:cNvPr>
          <cdr:cNvSpPr txBox="1"/>
        </cdr:nvSpPr>
        <cdr:spPr>
          <a:xfrm xmlns:a="http://schemas.openxmlformats.org/drawingml/2006/main">
            <a:off x="222959" y="1447958"/>
            <a:ext cx="830119" cy="2514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65-69</a:t>
            </a:r>
          </a:p>
          <a:p xmlns:a="http://schemas.openxmlformats.org/drawingml/2006/main">
            <a:endParaRPr lang="en-GB" sz="1100" dirty="0"/>
          </a:p>
        </cdr:txBody>
      </cdr:sp>
      <cdr:sp macro="" textlink="">
        <cdr:nvSpPr>
          <cdr:cNvPr id="37" name="TextBox 1">
            <a:extLst xmlns:a="http://schemas.openxmlformats.org/drawingml/2006/main">
              <a:ext uri="{FF2B5EF4-FFF2-40B4-BE49-F238E27FC236}">
                <a16:creationId xmlns:a16="http://schemas.microsoft.com/office/drawing/2014/main" id="{F9895378-A489-1EFD-0E51-AB8418D8DC9E}"/>
              </a:ext>
            </a:extLst>
          </cdr:cNvPr>
          <cdr:cNvSpPr txBox="1"/>
        </cdr:nvSpPr>
        <cdr:spPr>
          <a:xfrm xmlns:a="http://schemas.openxmlformats.org/drawingml/2006/main">
            <a:off x="218287" y="1672460"/>
            <a:ext cx="830119"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70-74</a:t>
            </a:r>
          </a:p>
        </cdr:txBody>
      </cdr:sp>
      <cdr:sp macro="" textlink="">
        <cdr:nvSpPr>
          <cdr:cNvPr id="38" name="TextBox 1">
            <a:extLst xmlns:a="http://schemas.openxmlformats.org/drawingml/2006/main">
              <a:ext uri="{FF2B5EF4-FFF2-40B4-BE49-F238E27FC236}">
                <a16:creationId xmlns:a16="http://schemas.microsoft.com/office/drawing/2014/main" id="{CACB485E-2EDF-E403-7F7A-A16A1BFD9DC2}"/>
              </a:ext>
            </a:extLst>
          </cdr:cNvPr>
          <cdr:cNvSpPr txBox="1"/>
        </cdr:nvSpPr>
        <cdr:spPr>
          <a:xfrm xmlns:a="http://schemas.openxmlformats.org/drawingml/2006/main">
            <a:off x="217840" y="1887003"/>
            <a:ext cx="830119"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75-79</a:t>
            </a:r>
          </a:p>
          <a:p xmlns:a="http://schemas.openxmlformats.org/drawingml/2006/main">
            <a:endParaRPr lang="en-GB" sz="1100" dirty="0"/>
          </a:p>
        </cdr:txBody>
      </cdr:sp>
      <cdr:sp macro="" textlink="">
        <cdr:nvSpPr>
          <cdr:cNvPr id="39" name="TextBox 1">
            <a:extLst xmlns:a="http://schemas.openxmlformats.org/drawingml/2006/main">
              <a:ext uri="{FF2B5EF4-FFF2-40B4-BE49-F238E27FC236}">
                <a16:creationId xmlns:a16="http://schemas.microsoft.com/office/drawing/2014/main" id="{BEA3924A-3D35-B407-E4B7-56B71DD5E79F}"/>
              </a:ext>
            </a:extLst>
          </cdr:cNvPr>
          <cdr:cNvSpPr txBox="1"/>
        </cdr:nvSpPr>
        <cdr:spPr>
          <a:xfrm xmlns:a="http://schemas.openxmlformats.org/drawingml/2006/main">
            <a:off x="224116" y="2132779"/>
            <a:ext cx="830117"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80-84</a:t>
            </a:r>
          </a:p>
          <a:p xmlns:a="http://schemas.openxmlformats.org/drawingml/2006/main">
            <a:endParaRPr lang="en-GB" sz="1100" dirty="0"/>
          </a:p>
        </cdr:txBody>
      </cdr:sp>
      <cdr:sp macro="" textlink="">
        <cdr:nvSpPr>
          <cdr:cNvPr id="40" name="TextBox 1">
            <a:extLst xmlns:a="http://schemas.openxmlformats.org/drawingml/2006/main">
              <a:ext uri="{FF2B5EF4-FFF2-40B4-BE49-F238E27FC236}">
                <a16:creationId xmlns:a16="http://schemas.microsoft.com/office/drawing/2014/main" id="{1FFEB233-6052-805A-948E-884D086A0546}"/>
              </a:ext>
            </a:extLst>
          </cdr:cNvPr>
          <cdr:cNvSpPr txBox="1"/>
        </cdr:nvSpPr>
        <cdr:spPr>
          <a:xfrm xmlns:a="http://schemas.openxmlformats.org/drawingml/2006/main">
            <a:off x="-7028" y="2410457"/>
            <a:ext cx="1067295" cy="3062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BMI</a:t>
            </a:r>
            <a:r>
              <a:rPr lang="en-GB" sz="1100" baseline="0" dirty="0"/>
              <a:t>: Normal</a:t>
            </a:r>
            <a:endParaRPr lang="en-GB" sz="1100" dirty="0"/>
          </a:p>
        </cdr:txBody>
      </cdr:sp>
      <cdr:sp macro="" textlink="">
        <cdr:nvSpPr>
          <cdr:cNvPr id="41" name="TextBox 1">
            <a:extLst xmlns:a="http://schemas.openxmlformats.org/drawingml/2006/main">
              <a:ext uri="{FF2B5EF4-FFF2-40B4-BE49-F238E27FC236}">
                <a16:creationId xmlns:a16="http://schemas.microsoft.com/office/drawing/2014/main" id="{AD35ADD5-F842-7E3F-D91D-6D5303D4DE8F}"/>
              </a:ext>
            </a:extLst>
          </cdr:cNvPr>
          <cdr:cNvSpPr txBox="1"/>
        </cdr:nvSpPr>
        <cdr:spPr>
          <a:xfrm xmlns:a="http://schemas.openxmlformats.org/drawingml/2006/main">
            <a:off x="214165" y="2676530"/>
            <a:ext cx="986237"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Underweight</a:t>
            </a:r>
          </a:p>
          <a:p xmlns:a="http://schemas.openxmlformats.org/drawingml/2006/main">
            <a:endParaRPr lang="en-GB" sz="1100" dirty="0"/>
          </a:p>
        </cdr:txBody>
      </cdr:sp>
      <cdr:sp macro="" textlink="">
        <cdr:nvSpPr>
          <cdr:cNvPr id="42" name="TextBox 1">
            <a:extLst xmlns:a="http://schemas.openxmlformats.org/drawingml/2006/main">
              <a:ext uri="{FF2B5EF4-FFF2-40B4-BE49-F238E27FC236}">
                <a16:creationId xmlns:a16="http://schemas.microsoft.com/office/drawing/2014/main" id="{23DA4132-2FB4-B690-5199-0C888181FB83}"/>
              </a:ext>
            </a:extLst>
          </cdr:cNvPr>
          <cdr:cNvSpPr txBox="1"/>
        </cdr:nvSpPr>
        <cdr:spPr>
          <a:xfrm xmlns:a="http://schemas.openxmlformats.org/drawingml/2006/main">
            <a:off x="209636" y="2924734"/>
            <a:ext cx="986237" cy="251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Overweight</a:t>
            </a:r>
          </a:p>
          <a:p xmlns:a="http://schemas.openxmlformats.org/drawingml/2006/main">
            <a:endParaRPr lang="en-GB" sz="1100" dirty="0"/>
          </a:p>
        </cdr:txBody>
      </cdr:sp>
      <cdr:sp macro="" textlink="">
        <cdr:nvSpPr>
          <cdr:cNvPr id="43" name="TextBox 1">
            <a:extLst xmlns:a="http://schemas.openxmlformats.org/drawingml/2006/main">
              <a:ext uri="{FF2B5EF4-FFF2-40B4-BE49-F238E27FC236}">
                <a16:creationId xmlns:a16="http://schemas.microsoft.com/office/drawing/2014/main" id="{6D562A0D-7C39-6D26-0C00-1E9854A2F2D1}"/>
              </a:ext>
            </a:extLst>
          </cdr:cNvPr>
          <cdr:cNvSpPr txBox="1"/>
        </cdr:nvSpPr>
        <cdr:spPr>
          <a:xfrm xmlns:a="http://schemas.openxmlformats.org/drawingml/2006/main">
            <a:off x="219241" y="3180564"/>
            <a:ext cx="986237" cy="2514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Obese</a:t>
            </a:r>
          </a:p>
          <a:p xmlns:a="http://schemas.openxmlformats.org/drawingml/2006/main">
            <a:endParaRPr lang="en-GB" sz="1100" dirty="0"/>
          </a:p>
        </cdr:txBody>
      </cdr:sp>
    </cdr:grpSp>
  </cdr:relSizeAnchor>
  <cdr:relSizeAnchor xmlns:cdr="http://schemas.openxmlformats.org/drawingml/2006/chartDrawing">
    <cdr:from>
      <cdr:x>0.10016</cdr:x>
      <cdr:y>0.6591</cdr:y>
    </cdr:from>
    <cdr:to>
      <cdr:x>0.27558</cdr:x>
      <cdr:y>0.69379</cdr:y>
    </cdr:to>
    <cdr:sp macro="" textlink="">
      <cdr:nvSpPr>
        <cdr:cNvPr id="45" name="TextBox 1">
          <a:extLst xmlns:a="http://schemas.openxmlformats.org/drawingml/2006/main">
            <a:ext uri="{FF2B5EF4-FFF2-40B4-BE49-F238E27FC236}">
              <a16:creationId xmlns:a16="http://schemas.microsoft.com/office/drawing/2014/main" id="{26990305-1410-3686-2B85-E4C9B64C9B73}"/>
            </a:ext>
          </a:extLst>
        </cdr:cNvPr>
        <cdr:cNvSpPr txBox="1"/>
      </cdr:nvSpPr>
      <cdr:spPr>
        <a:xfrm xmlns:a="http://schemas.openxmlformats.org/drawingml/2006/main">
          <a:off x="873144" y="3673015"/>
          <a:ext cx="1529231" cy="1933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Most deprived</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0.00862</cdr:x>
      <cdr:y>0.51683</cdr:y>
    </cdr:from>
    <cdr:to>
      <cdr:x>0.32307</cdr:x>
      <cdr:y>0.55908</cdr:y>
    </cdr:to>
    <cdr:sp macro="" textlink="">
      <cdr:nvSpPr>
        <cdr:cNvPr id="46" name="TextBox 1">
          <a:extLst xmlns:a="http://schemas.openxmlformats.org/drawingml/2006/main">
            <a:ext uri="{FF2B5EF4-FFF2-40B4-BE49-F238E27FC236}">
              <a16:creationId xmlns:a16="http://schemas.microsoft.com/office/drawing/2014/main" id="{28528CAB-2769-2FDF-0244-91875830FC6F}"/>
            </a:ext>
          </a:extLst>
        </cdr:cNvPr>
        <cdr:cNvSpPr txBox="1"/>
      </cdr:nvSpPr>
      <cdr:spPr>
        <a:xfrm xmlns:a="http://schemas.openxmlformats.org/drawingml/2006/main">
          <a:off x="75145" y="2880170"/>
          <a:ext cx="2741231" cy="2354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Deprivation: Least deprived</a:t>
          </a:r>
        </a:p>
      </cdr:txBody>
    </cdr:sp>
  </cdr:relSizeAnchor>
  <cdr:relSizeAnchor xmlns:cdr="http://schemas.openxmlformats.org/drawingml/2006/chartDrawing">
    <cdr:from>
      <cdr:x>0.11454</cdr:x>
      <cdr:y>0.60825</cdr:y>
    </cdr:from>
    <cdr:to>
      <cdr:x>0.1694</cdr:x>
      <cdr:y>0.64294</cdr:y>
    </cdr:to>
    <cdr:sp macro="" textlink="">
      <cdr:nvSpPr>
        <cdr:cNvPr id="47" name="TextBox 1">
          <a:extLst xmlns:a="http://schemas.openxmlformats.org/drawingml/2006/main">
            <a:ext uri="{FF2B5EF4-FFF2-40B4-BE49-F238E27FC236}">
              <a16:creationId xmlns:a16="http://schemas.microsoft.com/office/drawing/2014/main" id="{A1FDA50A-CDE1-56A6-4A9A-82168C48911C}"/>
            </a:ext>
          </a:extLst>
        </cdr:cNvPr>
        <cdr:cNvSpPr txBox="1"/>
      </cdr:nvSpPr>
      <cdr:spPr>
        <a:xfrm xmlns:a="http://schemas.openxmlformats.org/drawingml/2006/main">
          <a:off x="998470" y="3389664"/>
          <a:ext cx="478244" cy="19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0.11427</cdr:x>
      <cdr:y>0.54438</cdr:y>
    </cdr:from>
    <cdr:to>
      <cdr:x>0.16912</cdr:x>
      <cdr:y>0.57907</cdr:y>
    </cdr:to>
    <cdr:sp macro="" textlink="">
      <cdr:nvSpPr>
        <cdr:cNvPr id="48" name="TextBox 1">
          <a:extLst xmlns:a="http://schemas.openxmlformats.org/drawingml/2006/main">
            <a:ext uri="{FF2B5EF4-FFF2-40B4-BE49-F238E27FC236}">
              <a16:creationId xmlns:a16="http://schemas.microsoft.com/office/drawing/2014/main" id="{97CB9F0A-622A-EC8C-5462-CC828D3B2232}"/>
            </a:ext>
          </a:extLst>
        </cdr:cNvPr>
        <cdr:cNvSpPr txBox="1"/>
      </cdr:nvSpPr>
      <cdr:spPr>
        <a:xfrm xmlns:a="http://schemas.openxmlformats.org/drawingml/2006/main">
          <a:off x="996152" y="3033740"/>
          <a:ext cx="478157" cy="19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0.00862</cdr:x>
      <cdr:y>0.69853</cdr:y>
    </cdr:from>
    <cdr:to>
      <cdr:x>0.2025</cdr:x>
      <cdr:y>0.73144</cdr:y>
    </cdr:to>
    <cdr:sp macro="" textlink="">
      <cdr:nvSpPr>
        <cdr:cNvPr id="49" name="TextBox 1">
          <a:extLst xmlns:a="http://schemas.openxmlformats.org/drawingml/2006/main">
            <a:ext uri="{FF2B5EF4-FFF2-40B4-BE49-F238E27FC236}">
              <a16:creationId xmlns:a16="http://schemas.microsoft.com/office/drawing/2014/main" id="{D4571602-7196-92CA-5DC3-F0BA0CAD1207}"/>
            </a:ext>
          </a:extLst>
        </cdr:cNvPr>
        <cdr:cNvSpPr txBox="1"/>
      </cdr:nvSpPr>
      <cdr:spPr>
        <a:xfrm xmlns:a="http://schemas.openxmlformats.org/drawingml/2006/main">
          <a:off x="75145" y="3892783"/>
          <a:ext cx="1690157" cy="1834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chemeClr val="tx2"/>
              </a:solidFill>
            </a:rPr>
            <a:t>Clinical</a:t>
          </a:r>
          <a:r>
            <a:rPr lang="en-GB" sz="1100" baseline="0" dirty="0">
              <a:solidFill>
                <a:schemeClr val="tx2"/>
              </a:solidFill>
            </a:rPr>
            <a:t> variables</a:t>
          </a:r>
          <a:endParaRPr lang="en-GB" sz="1100" dirty="0">
            <a:solidFill>
              <a:schemeClr val="tx2"/>
            </a:solidFill>
          </a:endParaRPr>
        </a:p>
      </cdr:txBody>
    </cdr:sp>
  </cdr:relSizeAnchor>
  <cdr:relSizeAnchor xmlns:cdr="http://schemas.openxmlformats.org/drawingml/2006/chartDrawing">
    <cdr:from>
      <cdr:x>0.00862</cdr:x>
      <cdr:y>0.73125</cdr:y>
    </cdr:from>
    <cdr:to>
      <cdr:x>0.18404</cdr:x>
      <cdr:y>0.76594</cdr:y>
    </cdr:to>
    <cdr:sp macro="" textlink="">
      <cdr:nvSpPr>
        <cdr:cNvPr id="50" name="TextBox 1">
          <a:extLst xmlns:a="http://schemas.openxmlformats.org/drawingml/2006/main">
            <a:ext uri="{FF2B5EF4-FFF2-40B4-BE49-F238E27FC236}">
              <a16:creationId xmlns:a16="http://schemas.microsoft.com/office/drawing/2014/main" id="{B7627804-1EA8-E9BA-E7FD-97DEFA755217}"/>
            </a:ext>
          </a:extLst>
        </cdr:cNvPr>
        <cdr:cNvSpPr txBox="1"/>
      </cdr:nvSpPr>
      <cdr:spPr>
        <a:xfrm xmlns:a="http://schemas.openxmlformats.org/drawingml/2006/main">
          <a:off x="75145" y="4075125"/>
          <a:ext cx="1529231" cy="19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Global health</a:t>
          </a:r>
        </a:p>
        <a:p xmlns:a="http://schemas.openxmlformats.org/drawingml/2006/main">
          <a:endParaRPr lang="en-GB" sz="1100"/>
        </a:p>
        <a:p xmlns:a="http://schemas.openxmlformats.org/drawingml/2006/main">
          <a:endParaRPr lang="en-GB" sz="1100"/>
        </a:p>
      </cdr:txBody>
    </cdr:sp>
  </cdr:relSizeAnchor>
  <cdr:relSizeAnchor xmlns:cdr="http://schemas.openxmlformats.org/drawingml/2006/chartDrawing">
    <cdr:from>
      <cdr:x>0.00862</cdr:x>
      <cdr:y>0.76984</cdr:y>
    </cdr:from>
    <cdr:to>
      <cdr:x>0.18404</cdr:x>
      <cdr:y>0.80453</cdr:y>
    </cdr:to>
    <cdr:sp macro="" textlink="">
      <cdr:nvSpPr>
        <cdr:cNvPr id="51" name="TextBox 1">
          <a:extLst xmlns:a="http://schemas.openxmlformats.org/drawingml/2006/main">
            <a:ext uri="{FF2B5EF4-FFF2-40B4-BE49-F238E27FC236}">
              <a16:creationId xmlns:a16="http://schemas.microsoft.com/office/drawing/2014/main" id="{07B5F262-E454-4524-25E3-196B2C3D506D}"/>
            </a:ext>
          </a:extLst>
        </cdr:cNvPr>
        <cdr:cNvSpPr txBox="1"/>
      </cdr:nvSpPr>
      <cdr:spPr>
        <a:xfrm xmlns:a="http://schemas.openxmlformats.org/drawingml/2006/main">
          <a:off x="75145" y="4290180"/>
          <a:ext cx="1529231" cy="19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EQ5D</a:t>
          </a:r>
        </a:p>
        <a:p xmlns:a="http://schemas.openxmlformats.org/drawingml/2006/main">
          <a:endParaRPr lang="en-GB" sz="1100"/>
        </a:p>
        <a:p xmlns:a="http://schemas.openxmlformats.org/drawingml/2006/main">
          <a:endParaRPr lang="en-GB" sz="1100"/>
        </a:p>
      </cdr:txBody>
    </cdr:sp>
  </cdr:relSizeAnchor>
  <cdr:relSizeAnchor xmlns:cdr="http://schemas.openxmlformats.org/drawingml/2006/chartDrawing">
    <cdr:from>
      <cdr:x>0.00862</cdr:x>
      <cdr:y>0.80516</cdr:y>
    </cdr:from>
    <cdr:to>
      <cdr:x>0.24486</cdr:x>
      <cdr:y>0.83985</cdr:y>
    </cdr:to>
    <cdr:sp macro="" textlink="">
      <cdr:nvSpPr>
        <cdr:cNvPr id="52" name="TextBox 1">
          <a:extLst xmlns:a="http://schemas.openxmlformats.org/drawingml/2006/main">
            <a:ext uri="{FF2B5EF4-FFF2-40B4-BE49-F238E27FC236}">
              <a16:creationId xmlns:a16="http://schemas.microsoft.com/office/drawing/2014/main" id="{80FE65D8-ABC9-E491-38A9-3B7A974ADA25}"/>
            </a:ext>
          </a:extLst>
        </cdr:cNvPr>
        <cdr:cNvSpPr txBox="1"/>
      </cdr:nvSpPr>
      <cdr:spPr>
        <a:xfrm xmlns:a="http://schemas.openxmlformats.org/drawingml/2006/main">
          <a:off x="75145" y="4487012"/>
          <a:ext cx="2059432" cy="19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Rheumatoid arthritis</a:t>
          </a:r>
        </a:p>
        <a:p xmlns:a="http://schemas.openxmlformats.org/drawingml/2006/main">
          <a:endParaRPr lang="en-GB" sz="1100" dirty="0"/>
        </a:p>
        <a:p xmlns:a="http://schemas.openxmlformats.org/drawingml/2006/main">
          <a:endParaRPr lang="en-GB" sz="1100" dirty="0"/>
        </a:p>
      </cdr:txBody>
    </cdr:sp>
  </cdr:relSizeAnchor>
  <cdr:relSizeAnchor xmlns:cdr="http://schemas.openxmlformats.org/drawingml/2006/chartDrawing">
    <cdr:from>
      <cdr:x>0.00862</cdr:x>
      <cdr:y>0.83852</cdr:y>
    </cdr:from>
    <cdr:to>
      <cdr:x>0.24486</cdr:x>
      <cdr:y>0.87321</cdr:y>
    </cdr:to>
    <cdr:sp macro="" textlink="">
      <cdr:nvSpPr>
        <cdr:cNvPr id="53" name="TextBox 1">
          <a:extLst xmlns:a="http://schemas.openxmlformats.org/drawingml/2006/main">
            <a:ext uri="{FF2B5EF4-FFF2-40B4-BE49-F238E27FC236}">
              <a16:creationId xmlns:a16="http://schemas.microsoft.com/office/drawing/2014/main" id="{723620A2-6433-6144-2637-52725868A120}"/>
            </a:ext>
          </a:extLst>
        </cdr:cNvPr>
        <cdr:cNvSpPr txBox="1"/>
      </cdr:nvSpPr>
      <cdr:spPr>
        <a:xfrm xmlns:a="http://schemas.openxmlformats.org/drawingml/2006/main">
          <a:off x="75145" y="4672921"/>
          <a:ext cx="2059432" cy="19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Osteoarthritis</a:t>
          </a:r>
        </a:p>
        <a:p xmlns:a="http://schemas.openxmlformats.org/drawingml/2006/main">
          <a:endParaRPr lang="en-GB" sz="1100"/>
        </a:p>
        <a:p xmlns:a="http://schemas.openxmlformats.org/drawingml/2006/main">
          <a:endParaRPr lang="en-GB" sz="1100"/>
        </a:p>
      </cdr:txBody>
    </cdr:sp>
  </cdr:relSizeAnchor>
  <cdr:relSizeAnchor xmlns:cdr="http://schemas.openxmlformats.org/drawingml/2006/chartDrawing">
    <cdr:from>
      <cdr:x>0.11476</cdr:x>
      <cdr:y>0.57637</cdr:y>
    </cdr:from>
    <cdr:to>
      <cdr:x>0.16961</cdr:x>
      <cdr:y>0.61106</cdr:y>
    </cdr:to>
    <cdr:sp macro="" textlink="">
      <cdr:nvSpPr>
        <cdr:cNvPr id="54" name="TextBox 1">
          <a:extLst xmlns:a="http://schemas.openxmlformats.org/drawingml/2006/main">
            <a:ext uri="{FF2B5EF4-FFF2-40B4-BE49-F238E27FC236}">
              <a16:creationId xmlns:a16="http://schemas.microsoft.com/office/drawing/2014/main" id="{8411C5A9-8924-0D9F-7753-98D85C42E9A5}"/>
            </a:ext>
          </a:extLst>
        </cdr:cNvPr>
        <cdr:cNvSpPr txBox="1"/>
      </cdr:nvSpPr>
      <cdr:spPr>
        <a:xfrm xmlns:a="http://schemas.openxmlformats.org/drawingml/2006/main">
          <a:off x="1000387" y="3211991"/>
          <a:ext cx="478157" cy="19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t>
          </a:r>
        </a:p>
        <a:p xmlns:a="http://schemas.openxmlformats.org/drawingml/2006/main">
          <a:endParaRPr lang="en-GB" sz="1100" dirty="0"/>
        </a:p>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0.83953</cdr:x>
      <cdr:y>0.04219</cdr:y>
    </cdr:from>
    <cdr:to>
      <cdr:x>1</cdr:x>
      <cdr:y>0.14056</cdr:y>
    </cdr:to>
    <cdr:pic>
      <cdr:nvPicPr>
        <cdr:cNvPr id="2" name="chart">
          <a:extLst xmlns:a="http://schemas.openxmlformats.org/drawingml/2006/main">
            <a:ext uri="{FF2B5EF4-FFF2-40B4-BE49-F238E27FC236}">
              <a16:creationId xmlns:a16="http://schemas.microsoft.com/office/drawing/2014/main" id="{B38D5CD4-1787-79E3-CE18-268A0F53F2C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269738" y="218279"/>
          <a:ext cx="1580700" cy="508937"/>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0.80997</cdr:x>
      <cdr:y>0.00478</cdr:y>
    </cdr:from>
    <cdr:to>
      <cdr:x>1</cdr:x>
      <cdr:y>0.14394</cdr:y>
    </cdr:to>
    <cdr:pic>
      <cdr:nvPicPr>
        <cdr:cNvPr id="4" name="chart">
          <a:extLst xmlns:a="http://schemas.openxmlformats.org/drawingml/2006/main">
            <a:ext uri="{FF2B5EF4-FFF2-40B4-BE49-F238E27FC236}">
              <a16:creationId xmlns:a16="http://schemas.microsoft.com/office/drawing/2014/main" id="{9D7D7D53-0959-4C03-6A77-AFA7BF6D805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937577" y="15304"/>
          <a:ext cx="1158423" cy="44556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0.8305</cdr:x>
      <cdr:y>0</cdr:y>
    </cdr:from>
    <cdr:to>
      <cdr:x>1</cdr:x>
      <cdr:y>0.14419</cdr:y>
    </cdr:to>
    <cdr:pic>
      <cdr:nvPicPr>
        <cdr:cNvPr id="2" name="chart">
          <a:extLst xmlns:a="http://schemas.openxmlformats.org/drawingml/2006/main">
            <a:ext uri="{FF2B5EF4-FFF2-40B4-BE49-F238E27FC236}">
              <a16:creationId xmlns:a16="http://schemas.microsoft.com/office/drawing/2014/main" id="{29FB136E-D055-6BD1-12D9-D07B28CDCDC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62749" y="0"/>
          <a:ext cx="1033251" cy="461665"/>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0.78192</cdr:x>
      <cdr:y>0</cdr:y>
    </cdr:from>
    <cdr:to>
      <cdr:x>1</cdr:x>
      <cdr:y>0.14226</cdr:y>
    </cdr:to>
    <cdr:pic>
      <cdr:nvPicPr>
        <cdr:cNvPr id="2" name="chart">
          <a:extLst xmlns:a="http://schemas.openxmlformats.org/drawingml/2006/main">
            <a:ext uri="{FF2B5EF4-FFF2-40B4-BE49-F238E27FC236}">
              <a16:creationId xmlns:a16="http://schemas.microsoft.com/office/drawing/2014/main" id="{602691B7-5FAC-EDDF-68D5-E55504523BE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268492" y="-1828110"/>
          <a:ext cx="1190476" cy="455486"/>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0.8305</cdr:x>
      <cdr:y>0</cdr:y>
    </cdr:from>
    <cdr:to>
      <cdr:x>1</cdr:x>
      <cdr:y>0.14419</cdr:y>
    </cdr:to>
    <cdr:pic>
      <cdr:nvPicPr>
        <cdr:cNvPr id="2" name="chart">
          <a:extLst xmlns:a="http://schemas.openxmlformats.org/drawingml/2006/main">
            <a:ext uri="{FF2B5EF4-FFF2-40B4-BE49-F238E27FC236}">
              <a16:creationId xmlns:a16="http://schemas.microsoft.com/office/drawing/2014/main" id="{29FB136E-D055-6BD1-12D9-D07B28CDCDC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62749" y="0"/>
          <a:ext cx="1033251" cy="46166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0.81514</cdr:x>
      <cdr:y>0</cdr:y>
    </cdr:from>
    <cdr:to>
      <cdr:x>1</cdr:x>
      <cdr:y>0.14223</cdr:y>
    </cdr:to>
    <cdr:pic>
      <cdr:nvPicPr>
        <cdr:cNvPr id="2" name="chart">
          <a:extLst xmlns:a="http://schemas.openxmlformats.org/drawingml/2006/main">
            <a:ext uri="{FF2B5EF4-FFF2-40B4-BE49-F238E27FC236}">
              <a16:creationId xmlns:a16="http://schemas.microsoft.com/office/drawing/2014/main" id="{E5CA5FE4-EDF6-C700-1C39-55A4DF12A01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49834" y="-1828110"/>
          <a:ext cx="1009134" cy="455404"/>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0.8126</cdr:x>
      <cdr:y>0</cdr:y>
    </cdr:from>
    <cdr:to>
      <cdr:x>1</cdr:x>
      <cdr:y>0.14419</cdr:y>
    </cdr:to>
    <cdr:pic>
      <cdr:nvPicPr>
        <cdr:cNvPr id="2" name="chart">
          <a:extLst xmlns:a="http://schemas.openxmlformats.org/drawingml/2006/main">
            <a:ext uri="{FF2B5EF4-FFF2-40B4-BE49-F238E27FC236}">
              <a16:creationId xmlns:a16="http://schemas.microsoft.com/office/drawing/2014/main" id="{B190F5D9-59B9-DF05-72D7-5E42663FD2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35959" y="0"/>
          <a:ext cx="1023009" cy="461665"/>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0.8305</cdr:x>
      <cdr:y>0</cdr:y>
    </cdr:from>
    <cdr:to>
      <cdr:x>1</cdr:x>
      <cdr:y>0.14419</cdr:y>
    </cdr:to>
    <cdr:pic>
      <cdr:nvPicPr>
        <cdr:cNvPr id="2" name="chart">
          <a:extLst xmlns:a="http://schemas.openxmlformats.org/drawingml/2006/main">
            <a:ext uri="{FF2B5EF4-FFF2-40B4-BE49-F238E27FC236}">
              <a16:creationId xmlns:a16="http://schemas.microsoft.com/office/drawing/2014/main" id="{29FB136E-D055-6BD1-12D9-D07B28CDCDC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62749" y="0"/>
          <a:ext cx="1033251" cy="46166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BC1D4-619C-B64F-9B28-3A8456891C02}"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63220-5B7E-AC46-9C1F-189DE4C85512}" type="slidenum">
              <a:rPr lang="en-US" smtClean="0"/>
              <a:t>‹#›</a:t>
            </a:fld>
            <a:endParaRPr lang="en-US"/>
          </a:p>
        </p:txBody>
      </p:sp>
    </p:spTree>
    <p:extLst>
      <p:ext uri="{BB962C8B-B14F-4D97-AF65-F5344CB8AC3E}">
        <p14:creationId xmlns:p14="http://schemas.microsoft.com/office/powerpoint/2010/main" val="69346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Introduction, thank you for.., contentious condition, specifically work on “title”</a:t>
            </a:r>
          </a:p>
        </p:txBody>
      </p:sp>
      <p:sp>
        <p:nvSpPr>
          <p:cNvPr id="4" name="Slide Number Placeholder 3"/>
          <p:cNvSpPr>
            <a:spLocks noGrp="1"/>
          </p:cNvSpPr>
          <p:nvPr>
            <p:ph type="sldNum" sz="quarter" idx="5"/>
          </p:nvPr>
        </p:nvSpPr>
        <p:spPr/>
        <p:txBody>
          <a:bodyPr/>
          <a:lstStyle/>
          <a:p>
            <a:fld id="{D1F63220-5B7E-AC46-9C1F-189DE4C85512}" type="slidenum">
              <a:rPr lang="en-US" smtClean="0"/>
              <a:t>1</a:t>
            </a:fld>
            <a:endParaRPr lang="en-US"/>
          </a:p>
        </p:txBody>
      </p:sp>
    </p:spTree>
    <p:extLst>
      <p:ext uri="{BB962C8B-B14F-4D97-AF65-F5344CB8AC3E}">
        <p14:creationId xmlns:p14="http://schemas.microsoft.com/office/powerpoint/2010/main" val="407520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ran a linear regression using those same variables to identify the impact of these variables on the PSD, explain axis, female deprived, overweight -&gt; higher, older </a:t>
            </a:r>
            <a:r>
              <a:rPr lang="en-US" dirty="0">
                <a:sym typeface="Wingdings" pitchFamily="2" charset="2"/>
              </a:rPr>
              <a:t>-&gt;, increased GH and QOL decreases PSD, RA and OA increase (no surprise at the last one)</a:t>
            </a:r>
            <a:endParaRPr lang="en-US" dirty="0"/>
          </a:p>
        </p:txBody>
      </p:sp>
      <p:sp>
        <p:nvSpPr>
          <p:cNvPr id="4" name="Slide Number Placeholder 3"/>
          <p:cNvSpPr>
            <a:spLocks noGrp="1"/>
          </p:cNvSpPr>
          <p:nvPr>
            <p:ph type="sldNum" sz="quarter" idx="5"/>
          </p:nvPr>
        </p:nvSpPr>
        <p:spPr/>
        <p:txBody>
          <a:bodyPr/>
          <a:lstStyle/>
          <a:p>
            <a:fld id="{D1F63220-5B7E-AC46-9C1F-189DE4C85512}" type="slidenum">
              <a:rPr lang="en-US" smtClean="0"/>
              <a:t>10</a:t>
            </a:fld>
            <a:endParaRPr lang="en-US"/>
          </a:p>
        </p:txBody>
      </p:sp>
    </p:spTree>
    <p:extLst>
      <p:ext uri="{BB962C8B-B14F-4D97-AF65-F5344CB8AC3E}">
        <p14:creationId xmlns:p14="http://schemas.microsoft.com/office/powerpoint/2010/main" val="217161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fibromyalgia symptoms in the whole sample, negatively skewed… highest f at psd1-3, red line is a cut off for the ACR 2016</a:t>
            </a:r>
          </a:p>
        </p:txBody>
      </p:sp>
      <p:sp>
        <p:nvSpPr>
          <p:cNvPr id="4" name="Slide Number Placeholder 3"/>
          <p:cNvSpPr>
            <a:spLocks noGrp="1"/>
          </p:cNvSpPr>
          <p:nvPr>
            <p:ph type="sldNum" sz="quarter" idx="5"/>
          </p:nvPr>
        </p:nvSpPr>
        <p:spPr/>
        <p:txBody>
          <a:bodyPr/>
          <a:lstStyle/>
          <a:p>
            <a:fld id="{D1F63220-5B7E-AC46-9C1F-189DE4C85512}" type="slidenum">
              <a:rPr lang="en-US" smtClean="0"/>
              <a:t>11</a:t>
            </a:fld>
            <a:endParaRPr lang="en-US"/>
          </a:p>
        </p:txBody>
      </p:sp>
    </p:spTree>
    <p:extLst>
      <p:ext uri="{BB962C8B-B14F-4D97-AF65-F5344CB8AC3E}">
        <p14:creationId xmlns:p14="http://schemas.microsoft.com/office/powerpoint/2010/main" val="275101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graph we isolate FM diagnosis, Peak around 12-14, no steep drop off from average, many with little symptoms still FM +, this effect is even more prominent on the right graph where it is isolated to individuals without RA or OA</a:t>
            </a:r>
          </a:p>
        </p:txBody>
      </p:sp>
      <p:sp>
        <p:nvSpPr>
          <p:cNvPr id="4" name="Slide Number Placeholder 3"/>
          <p:cNvSpPr>
            <a:spLocks noGrp="1"/>
          </p:cNvSpPr>
          <p:nvPr>
            <p:ph type="sldNum" sz="quarter" idx="5"/>
          </p:nvPr>
        </p:nvSpPr>
        <p:spPr/>
        <p:txBody>
          <a:bodyPr/>
          <a:lstStyle/>
          <a:p>
            <a:fld id="{D1F63220-5B7E-AC46-9C1F-189DE4C85512}" type="slidenum">
              <a:rPr lang="en-US" smtClean="0"/>
              <a:t>12</a:t>
            </a:fld>
            <a:endParaRPr lang="en-US"/>
          </a:p>
        </p:txBody>
      </p:sp>
    </p:spTree>
    <p:extLst>
      <p:ext uri="{BB962C8B-B14F-4D97-AF65-F5344CB8AC3E}">
        <p14:creationId xmlns:p14="http://schemas.microsoft.com/office/powerpoint/2010/main" val="176501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the only FM graph to the left and looking at the impact of OA and RA on the right, we can see that FM with RA or OA is what drives PSD, more diff with RA </a:t>
            </a:r>
            <a:r>
              <a:rPr lang="en-US" dirty="0" err="1"/>
              <a:t>bc</a:t>
            </a:r>
            <a:r>
              <a:rPr lang="en-US" dirty="0"/>
              <a:t> size</a:t>
            </a:r>
          </a:p>
        </p:txBody>
      </p:sp>
      <p:sp>
        <p:nvSpPr>
          <p:cNvPr id="4" name="Slide Number Placeholder 3"/>
          <p:cNvSpPr>
            <a:spLocks noGrp="1"/>
          </p:cNvSpPr>
          <p:nvPr>
            <p:ph type="sldNum" sz="quarter" idx="5"/>
          </p:nvPr>
        </p:nvSpPr>
        <p:spPr/>
        <p:txBody>
          <a:bodyPr/>
          <a:lstStyle/>
          <a:p>
            <a:fld id="{D1F63220-5B7E-AC46-9C1F-189DE4C85512}" type="slidenum">
              <a:rPr lang="en-US" smtClean="0"/>
              <a:t>13</a:t>
            </a:fld>
            <a:endParaRPr lang="en-US"/>
          </a:p>
        </p:txBody>
      </p:sp>
    </p:spTree>
    <p:extLst>
      <p:ext uri="{BB962C8B-B14F-4D97-AF65-F5344CB8AC3E}">
        <p14:creationId xmlns:p14="http://schemas.microsoft.com/office/powerpoint/2010/main" val="245701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Combined effect</a:t>
            </a:r>
          </a:p>
        </p:txBody>
      </p:sp>
      <p:sp>
        <p:nvSpPr>
          <p:cNvPr id="4" name="Slide Number Placeholder 3"/>
          <p:cNvSpPr>
            <a:spLocks noGrp="1"/>
          </p:cNvSpPr>
          <p:nvPr>
            <p:ph type="sldNum" sz="quarter" idx="5"/>
          </p:nvPr>
        </p:nvSpPr>
        <p:spPr/>
        <p:txBody>
          <a:bodyPr/>
          <a:lstStyle/>
          <a:p>
            <a:fld id="{D1F63220-5B7E-AC46-9C1F-189DE4C85512}" type="slidenum">
              <a:rPr lang="en-US" smtClean="0"/>
              <a:t>14</a:t>
            </a:fld>
            <a:endParaRPr lang="en-US"/>
          </a:p>
        </p:txBody>
      </p:sp>
    </p:spTree>
    <p:extLst>
      <p:ext uri="{BB962C8B-B14F-4D97-AF65-F5344CB8AC3E}">
        <p14:creationId xmlns:p14="http://schemas.microsoft.com/office/powerpoint/2010/main" val="105126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 second research question of.. we then ran a logistic regression model.  The x-axis is the odds ratio for a fibromyalgia diagnosis. Of the demographic and socioeconomic variables only being a women was found to be associated with a fibromyalgia diagnosis. Global health has a significant but very small effect to show odd of FM diagnosis, Women and arthritis are only significant, maybe GH but small</a:t>
            </a:r>
          </a:p>
        </p:txBody>
      </p:sp>
      <p:sp>
        <p:nvSpPr>
          <p:cNvPr id="4" name="Slide Number Placeholder 3"/>
          <p:cNvSpPr>
            <a:spLocks noGrp="1"/>
          </p:cNvSpPr>
          <p:nvPr>
            <p:ph type="sldNum" sz="quarter" idx="5"/>
          </p:nvPr>
        </p:nvSpPr>
        <p:spPr/>
        <p:txBody>
          <a:bodyPr/>
          <a:lstStyle/>
          <a:p>
            <a:fld id="{D1F63220-5B7E-AC46-9C1F-189DE4C85512}" type="slidenum">
              <a:rPr lang="en-US" smtClean="0"/>
              <a:t>15</a:t>
            </a:fld>
            <a:endParaRPr lang="en-US"/>
          </a:p>
        </p:txBody>
      </p:sp>
    </p:spTree>
    <p:extLst>
      <p:ext uri="{BB962C8B-B14F-4D97-AF65-F5344CB8AC3E}">
        <p14:creationId xmlns:p14="http://schemas.microsoft.com/office/powerpoint/2010/main" val="4707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bring it all together, what are the significant conclusions?</a:t>
            </a:r>
          </a:p>
        </p:txBody>
      </p:sp>
      <p:sp>
        <p:nvSpPr>
          <p:cNvPr id="4" name="Slide Number Placeholder 3"/>
          <p:cNvSpPr>
            <a:spLocks noGrp="1"/>
          </p:cNvSpPr>
          <p:nvPr>
            <p:ph type="sldNum" sz="quarter" idx="5"/>
          </p:nvPr>
        </p:nvSpPr>
        <p:spPr/>
        <p:txBody>
          <a:bodyPr/>
          <a:lstStyle/>
          <a:p>
            <a:fld id="{D1F63220-5B7E-AC46-9C1F-189DE4C85512}" type="slidenum">
              <a:rPr lang="en-US" smtClean="0"/>
              <a:t>16</a:t>
            </a:fld>
            <a:endParaRPr lang="en-US"/>
          </a:p>
        </p:txBody>
      </p:sp>
    </p:spTree>
    <p:extLst>
      <p:ext uri="{BB962C8B-B14F-4D97-AF65-F5344CB8AC3E}">
        <p14:creationId xmlns:p14="http://schemas.microsoft.com/office/powerpoint/2010/main" val="279152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there seems..</a:t>
            </a:r>
          </a:p>
        </p:txBody>
      </p:sp>
      <p:sp>
        <p:nvSpPr>
          <p:cNvPr id="4" name="Slide Number Placeholder 3"/>
          <p:cNvSpPr>
            <a:spLocks noGrp="1"/>
          </p:cNvSpPr>
          <p:nvPr>
            <p:ph type="sldNum" sz="quarter" idx="5"/>
          </p:nvPr>
        </p:nvSpPr>
        <p:spPr/>
        <p:txBody>
          <a:bodyPr/>
          <a:lstStyle/>
          <a:p>
            <a:fld id="{D1F63220-5B7E-AC46-9C1F-189DE4C85512}" type="slidenum">
              <a:rPr lang="en-US" smtClean="0"/>
              <a:t>17</a:t>
            </a:fld>
            <a:endParaRPr lang="en-US"/>
          </a:p>
        </p:txBody>
      </p:sp>
    </p:spTree>
    <p:extLst>
      <p:ext uri="{BB962C8B-B14F-4D97-AF65-F5344CB8AC3E}">
        <p14:creationId xmlns:p14="http://schemas.microsoft.com/office/powerpoint/2010/main" val="1542262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it is, </a:t>
            </a:r>
          </a:p>
        </p:txBody>
      </p:sp>
      <p:sp>
        <p:nvSpPr>
          <p:cNvPr id="4" name="Slide Number Placeholder 3"/>
          <p:cNvSpPr>
            <a:spLocks noGrp="1"/>
          </p:cNvSpPr>
          <p:nvPr>
            <p:ph type="sldNum" sz="quarter" idx="5"/>
          </p:nvPr>
        </p:nvSpPr>
        <p:spPr/>
        <p:txBody>
          <a:bodyPr/>
          <a:lstStyle/>
          <a:p>
            <a:fld id="{D1F63220-5B7E-AC46-9C1F-189DE4C85512}" type="slidenum">
              <a:rPr lang="en-US" smtClean="0"/>
              <a:t>18</a:t>
            </a:fld>
            <a:endParaRPr lang="en-US"/>
          </a:p>
        </p:txBody>
      </p:sp>
    </p:spTree>
    <p:extLst>
      <p:ext uri="{BB962C8B-B14F-4D97-AF65-F5344CB8AC3E}">
        <p14:creationId xmlns:p14="http://schemas.microsoft.com/office/powerpoint/2010/main" val="3464006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bring this…, lends weight to it being a dimensional disorder with varying severity in the background of…</a:t>
            </a:r>
          </a:p>
        </p:txBody>
      </p:sp>
      <p:sp>
        <p:nvSpPr>
          <p:cNvPr id="4" name="Slide Number Placeholder 3"/>
          <p:cNvSpPr>
            <a:spLocks noGrp="1"/>
          </p:cNvSpPr>
          <p:nvPr>
            <p:ph type="sldNum" sz="quarter" idx="5"/>
          </p:nvPr>
        </p:nvSpPr>
        <p:spPr/>
        <p:txBody>
          <a:bodyPr/>
          <a:lstStyle/>
          <a:p>
            <a:fld id="{D1F63220-5B7E-AC46-9C1F-189DE4C85512}" type="slidenum">
              <a:rPr lang="en-US" smtClean="0"/>
              <a:t>19</a:t>
            </a:fld>
            <a:endParaRPr lang="en-US"/>
          </a:p>
        </p:txBody>
      </p:sp>
    </p:spTree>
    <p:extLst>
      <p:ext uri="{BB962C8B-B14F-4D97-AF65-F5344CB8AC3E}">
        <p14:creationId xmlns:p14="http://schemas.microsoft.com/office/powerpoint/2010/main" val="378040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 taught def: chronic wide spread… with psych, </a:t>
            </a:r>
          </a:p>
        </p:txBody>
      </p:sp>
      <p:sp>
        <p:nvSpPr>
          <p:cNvPr id="4" name="Slide Number Placeholder 3"/>
          <p:cNvSpPr>
            <a:spLocks noGrp="1"/>
          </p:cNvSpPr>
          <p:nvPr>
            <p:ph type="sldNum" sz="quarter" idx="5"/>
          </p:nvPr>
        </p:nvSpPr>
        <p:spPr/>
        <p:txBody>
          <a:bodyPr/>
          <a:lstStyle/>
          <a:p>
            <a:fld id="{D1F63220-5B7E-AC46-9C1F-189DE4C85512}" type="slidenum">
              <a:rPr lang="en-US" smtClean="0"/>
              <a:t>2</a:t>
            </a:fld>
            <a:endParaRPr lang="en-US"/>
          </a:p>
        </p:txBody>
      </p:sp>
    </p:spTree>
    <p:extLst>
      <p:ext uri="{BB962C8B-B14F-4D97-AF65-F5344CB8AC3E}">
        <p14:creationId xmlns:p14="http://schemas.microsoft.com/office/powerpoint/2010/main" val="656612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relevance of our findings are that</a:t>
            </a:r>
          </a:p>
        </p:txBody>
      </p:sp>
      <p:sp>
        <p:nvSpPr>
          <p:cNvPr id="4" name="Slide Number Placeholder 3"/>
          <p:cNvSpPr>
            <a:spLocks noGrp="1"/>
          </p:cNvSpPr>
          <p:nvPr>
            <p:ph type="sldNum" sz="quarter" idx="5"/>
          </p:nvPr>
        </p:nvSpPr>
        <p:spPr/>
        <p:txBody>
          <a:bodyPr/>
          <a:lstStyle/>
          <a:p>
            <a:fld id="{D1F63220-5B7E-AC46-9C1F-189DE4C85512}" type="slidenum">
              <a:rPr lang="en-US" smtClean="0"/>
              <a:t>20</a:t>
            </a:fld>
            <a:endParaRPr lang="en-US"/>
          </a:p>
        </p:txBody>
      </p:sp>
    </p:spTree>
    <p:extLst>
      <p:ext uri="{BB962C8B-B14F-4D97-AF65-F5344CB8AC3E}">
        <p14:creationId xmlns:p14="http://schemas.microsoft.com/office/powerpoint/2010/main" val="37817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limitations to our research</a:t>
            </a:r>
          </a:p>
          <a:p>
            <a:pPr marL="228600" indent="-228600">
              <a:buAutoNum type="arabicPeriod"/>
            </a:pPr>
            <a:r>
              <a:rPr lang="en-US" dirty="0"/>
              <a:t>Retrospective, associations are not causations, give </a:t>
            </a:r>
            <a:r>
              <a:rPr lang="en-US" dirty="0" err="1"/>
              <a:t>bmi</a:t>
            </a:r>
            <a:r>
              <a:rPr lang="en-US" dirty="0"/>
              <a:t> example</a:t>
            </a:r>
          </a:p>
          <a:p>
            <a:pPr marL="228600" indent="-228600">
              <a:buAutoNum type="arabicPeriod"/>
            </a:pPr>
            <a:r>
              <a:rPr lang="en-US" dirty="0"/>
              <a:t>Individuals with a condition might remembers symptoms more, recall bias</a:t>
            </a:r>
          </a:p>
          <a:p>
            <a:pPr marL="228600" indent="-228600">
              <a:buAutoNum type="arabicPeriod"/>
            </a:pPr>
            <a:r>
              <a:rPr lang="en-US" dirty="0" err="1"/>
              <a:t>Questionaire</a:t>
            </a:r>
            <a:r>
              <a:rPr lang="en-US" dirty="0"/>
              <a:t> opting in and respondents sampling bias</a:t>
            </a:r>
          </a:p>
          <a:p>
            <a:pPr marL="228600" indent="-228600">
              <a:buAutoNum type="arabicPeriod"/>
            </a:pPr>
            <a:r>
              <a:rPr lang="en-US" dirty="0"/>
              <a:t>Detection bias</a:t>
            </a:r>
          </a:p>
          <a:p>
            <a:pPr marL="228600" indent="-228600">
              <a:buAutoNum type="arabicPeriod"/>
            </a:pPr>
            <a:r>
              <a:rPr lang="en-US" dirty="0"/>
              <a:t>More fundamental, does PSD cause the observed dimensional nature</a:t>
            </a:r>
          </a:p>
        </p:txBody>
      </p:sp>
      <p:sp>
        <p:nvSpPr>
          <p:cNvPr id="4" name="Slide Number Placeholder 3"/>
          <p:cNvSpPr>
            <a:spLocks noGrp="1"/>
          </p:cNvSpPr>
          <p:nvPr>
            <p:ph type="sldNum" sz="quarter" idx="5"/>
          </p:nvPr>
        </p:nvSpPr>
        <p:spPr/>
        <p:txBody>
          <a:bodyPr/>
          <a:lstStyle/>
          <a:p>
            <a:fld id="{D1F63220-5B7E-AC46-9C1F-189DE4C85512}" type="slidenum">
              <a:rPr lang="en-US" smtClean="0"/>
              <a:t>21</a:t>
            </a:fld>
            <a:endParaRPr lang="en-US"/>
          </a:p>
        </p:txBody>
      </p:sp>
    </p:spTree>
    <p:extLst>
      <p:ext uri="{BB962C8B-B14F-4D97-AF65-F5344CB8AC3E}">
        <p14:creationId xmlns:p14="http://schemas.microsoft.com/office/powerpoint/2010/main" val="114654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important, difficult to diagnose accurately, symptoms subjective and non specific, do not know the cause, no investigations to help clinicians</a:t>
            </a:r>
          </a:p>
        </p:txBody>
      </p:sp>
      <p:sp>
        <p:nvSpPr>
          <p:cNvPr id="4" name="Slide Number Placeholder 3"/>
          <p:cNvSpPr>
            <a:spLocks noGrp="1"/>
          </p:cNvSpPr>
          <p:nvPr>
            <p:ph type="sldNum" sz="quarter" idx="5"/>
          </p:nvPr>
        </p:nvSpPr>
        <p:spPr/>
        <p:txBody>
          <a:bodyPr/>
          <a:lstStyle/>
          <a:p>
            <a:fld id="{D1F63220-5B7E-AC46-9C1F-189DE4C85512}" type="slidenum">
              <a:rPr lang="en-US" smtClean="0"/>
              <a:t>3</a:t>
            </a:fld>
            <a:endParaRPr lang="en-US"/>
          </a:p>
        </p:txBody>
      </p:sp>
    </p:spTree>
    <p:extLst>
      <p:ext uri="{BB962C8B-B14F-4D97-AF65-F5344CB8AC3E}">
        <p14:creationId xmlns:p14="http://schemas.microsoft.com/office/powerpoint/2010/main" val="322704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schools of thought, traditional (example), dimensional: syndrome that exists on a severity continuum, hopefully we can shine some light to debate</a:t>
            </a:r>
          </a:p>
        </p:txBody>
      </p:sp>
      <p:sp>
        <p:nvSpPr>
          <p:cNvPr id="4" name="Slide Number Placeholder 3"/>
          <p:cNvSpPr>
            <a:spLocks noGrp="1"/>
          </p:cNvSpPr>
          <p:nvPr>
            <p:ph type="sldNum" sz="quarter" idx="5"/>
          </p:nvPr>
        </p:nvSpPr>
        <p:spPr/>
        <p:txBody>
          <a:bodyPr/>
          <a:lstStyle/>
          <a:p>
            <a:fld id="{D1F63220-5B7E-AC46-9C1F-189DE4C85512}" type="slidenum">
              <a:rPr lang="en-US" smtClean="0"/>
              <a:t>4</a:t>
            </a:fld>
            <a:endParaRPr lang="en-US"/>
          </a:p>
        </p:txBody>
      </p:sp>
    </p:spTree>
    <p:extLst>
      <p:ext uri="{BB962C8B-B14F-4D97-AF65-F5344CB8AC3E}">
        <p14:creationId xmlns:p14="http://schemas.microsoft.com/office/powerpoint/2010/main" val="46064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the team.., first q, second q</a:t>
            </a:r>
          </a:p>
        </p:txBody>
      </p:sp>
      <p:sp>
        <p:nvSpPr>
          <p:cNvPr id="4" name="Slide Number Placeholder 3"/>
          <p:cNvSpPr>
            <a:spLocks noGrp="1"/>
          </p:cNvSpPr>
          <p:nvPr>
            <p:ph type="sldNum" sz="quarter" idx="5"/>
          </p:nvPr>
        </p:nvSpPr>
        <p:spPr/>
        <p:txBody>
          <a:bodyPr/>
          <a:lstStyle/>
          <a:p>
            <a:fld id="{D1F63220-5B7E-AC46-9C1F-189DE4C85512}" type="slidenum">
              <a:rPr lang="en-US" smtClean="0"/>
              <a:t>5</a:t>
            </a:fld>
            <a:endParaRPr lang="en-US"/>
          </a:p>
        </p:txBody>
      </p:sp>
    </p:spTree>
    <p:extLst>
      <p:ext uri="{BB962C8B-B14F-4D97-AF65-F5344CB8AC3E}">
        <p14:creationId xmlns:p14="http://schemas.microsoft.com/office/powerpoint/2010/main" val="273112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data from the UK Biobank, it is a large biomedical…, of those, we are specifically interested in</a:t>
            </a:r>
          </a:p>
        </p:txBody>
      </p:sp>
      <p:sp>
        <p:nvSpPr>
          <p:cNvPr id="4" name="Slide Number Placeholder 3"/>
          <p:cNvSpPr>
            <a:spLocks noGrp="1"/>
          </p:cNvSpPr>
          <p:nvPr>
            <p:ph type="sldNum" sz="quarter" idx="5"/>
          </p:nvPr>
        </p:nvSpPr>
        <p:spPr/>
        <p:txBody>
          <a:bodyPr/>
          <a:lstStyle/>
          <a:p>
            <a:fld id="{D1F63220-5B7E-AC46-9C1F-189DE4C85512}" type="slidenum">
              <a:rPr lang="en-US" smtClean="0"/>
              <a:t>6</a:t>
            </a:fld>
            <a:endParaRPr lang="en-US"/>
          </a:p>
        </p:txBody>
      </p:sp>
    </p:spTree>
    <p:extLst>
      <p:ext uri="{BB962C8B-B14F-4D97-AF65-F5344CB8AC3E}">
        <p14:creationId xmlns:p14="http://schemas.microsoft.com/office/powerpoint/2010/main" val="407619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in questionnaire focus on FM, explain, we use this to quantify FM severity/activity, all these variables are used in 2016 FM criteria</a:t>
            </a:r>
          </a:p>
        </p:txBody>
      </p:sp>
      <p:sp>
        <p:nvSpPr>
          <p:cNvPr id="4" name="Slide Number Placeholder 3"/>
          <p:cNvSpPr>
            <a:spLocks noGrp="1"/>
          </p:cNvSpPr>
          <p:nvPr>
            <p:ph type="sldNum" sz="quarter" idx="5"/>
          </p:nvPr>
        </p:nvSpPr>
        <p:spPr/>
        <p:txBody>
          <a:bodyPr/>
          <a:lstStyle/>
          <a:p>
            <a:fld id="{D1F63220-5B7E-AC46-9C1F-189DE4C85512}" type="slidenum">
              <a:rPr lang="en-US" smtClean="0"/>
              <a:t>7</a:t>
            </a:fld>
            <a:endParaRPr lang="en-US"/>
          </a:p>
        </p:txBody>
      </p:sp>
    </p:spTree>
    <p:extLst>
      <p:ext uri="{BB962C8B-B14F-4D97-AF65-F5344CB8AC3E}">
        <p14:creationId xmlns:p14="http://schemas.microsoft.com/office/powerpoint/2010/main" val="75053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variables from database and questionnaire…</a:t>
            </a:r>
          </a:p>
        </p:txBody>
      </p:sp>
      <p:sp>
        <p:nvSpPr>
          <p:cNvPr id="4" name="Slide Number Placeholder 3"/>
          <p:cNvSpPr>
            <a:spLocks noGrp="1"/>
          </p:cNvSpPr>
          <p:nvPr>
            <p:ph type="sldNum" sz="quarter" idx="5"/>
          </p:nvPr>
        </p:nvSpPr>
        <p:spPr/>
        <p:txBody>
          <a:bodyPr/>
          <a:lstStyle/>
          <a:p>
            <a:fld id="{D1F63220-5B7E-AC46-9C1F-189DE4C85512}" type="slidenum">
              <a:rPr lang="en-US" smtClean="0"/>
              <a:t>8</a:t>
            </a:fld>
            <a:endParaRPr lang="en-US"/>
          </a:p>
        </p:txBody>
      </p:sp>
    </p:spTree>
    <p:extLst>
      <p:ext uri="{BB962C8B-B14F-4D97-AF65-F5344CB8AC3E}">
        <p14:creationId xmlns:p14="http://schemas.microsoft.com/office/powerpoint/2010/main" val="332287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if we go back to the first question…, in dividing the sample by their fibromyalgia diagnosis status, …,…, interesting the last two rows indicate that there is a high level of overlap…</a:t>
            </a:r>
          </a:p>
        </p:txBody>
      </p:sp>
      <p:sp>
        <p:nvSpPr>
          <p:cNvPr id="4" name="Slide Number Placeholder 3"/>
          <p:cNvSpPr>
            <a:spLocks noGrp="1"/>
          </p:cNvSpPr>
          <p:nvPr>
            <p:ph type="sldNum" sz="quarter" idx="5"/>
          </p:nvPr>
        </p:nvSpPr>
        <p:spPr/>
        <p:txBody>
          <a:bodyPr/>
          <a:lstStyle/>
          <a:p>
            <a:fld id="{D1F63220-5B7E-AC46-9C1F-189DE4C85512}" type="slidenum">
              <a:rPr lang="en-US" smtClean="0"/>
              <a:t>9</a:t>
            </a:fld>
            <a:endParaRPr lang="en-US"/>
          </a:p>
        </p:txBody>
      </p:sp>
    </p:spTree>
    <p:extLst>
      <p:ext uri="{BB962C8B-B14F-4D97-AF65-F5344CB8AC3E}">
        <p14:creationId xmlns:p14="http://schemas.microsoft.com/office/powerpoint/2010/main" val="350943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on-animate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D1600F8-0680-4377-A5F2-2C07C92596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958"/>
            <a:ext cx="12192000" cy="6848083"/>
          </a:xfrm>
          <a:prstGeom prst="rect">
            <a:avLst/>
          </a:prstGeom>
        </p:spPr>
      </p:pic>
      <p:sp>
        <p:nvSpPr>
          <p:cNvPr id="2" name="Title 1">
            <a:extLst>
              <a:ext uri="{FF2B5EF4-FFF2-40B4-BE49-F238E27FC236}">
                <a16:creationId xmlns:a16="http://schemas.microsoft.com/office/drawing/2014/main" id="{4A283CC0-78E9-58B8-2796-D23D0DCEE756}"/>
              </a:ext>
            </a:extLst>
          </p:cNvPr>
          <p:cNvSpPr>
            <a:spLocks noGrp="1"/>
          </p:cNvSpPr>
          <p:nvPr>
            <p:ph type="ctrTitle"/>
          </p:nvPr>
        </p:nvSpPr>
        <p:spPr>
          <a:xfrm>
            <a:off x="4528684" y="1773237"/>
            <a:ext cx="6989778" cy="1655762"/>
          </a:xfrm>
        </p:spPr>
        <p:txBody>
          <a:bodyPr anchor="b">
            <a:normAutofit/>
          </a:bodyPr>
          <a:lstStyle>
            <a:lvl1pPr algn="ctr">
              <a:defRPr sz="4400" b="1">
                <a:solidFill>
                  <a:schemeClr val="accent1">
                    <a:lumMod val="75000"/>
                  </a:schemeClr>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D3CAF98-473B-7BD5-6D25-CE2A9E4B045A}"/>
              </a:ext>
            </a:extLst>
          </p:cNvPr>
          <p:cNvSpPr>
            <a:spLocks noGrp="1"/>
          </p:cNvSpPr>
          <p:nvPr>
            <p:ph type="subTitle" idx="1"/>
          </p:nvPr>
        </p:nvSpPr>
        <p:spPr>
          <a:xfrm>
            <a:off x="4977790" y="3933144"/>
            <a:ext cx="6091566" cy="615075"/>
          </a:xfrm>
        </p:spPr>
        <p:txBody>
          <a:bodyPr/>
          <a:lstStyle>
            <a:lvl1pPr marL="0" indent="0" algn="ctr">
              <a:buNone/>
              <a:defRPr sz="24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Graphic 6">
            <a:extLst>
              <a:ext uri="{FF2B5EF4-FFF2-40B4-BE49-F238E27FC236}">
                <a16:creationId xmlns:a16="http://schemas.microsoft.com/office/drawing/2014/main" id="{609A1644-5A2D-4A55-A5D8-97EEA410E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676" y="179553"/>
            <a:ext cx="2869794" cy="782001"/>
          </a:xfrm>
          <a:prstGeom prst="rect">
            <a:avLst/>
          </a:prstGeom>
        </p:spPr>
      </p:pic>
      <p:pic>
        <p:nvPicPr>
          <p:cNvPr id="4" name="Picture 3">
            <a:extLst>
              <a:ext uri="{FF2B5EF4-FFF2-40B4-BE49-F238E27FC236}">
                <a16:creationId xmlns:a16="http://schemas.microsoft.com/office/drawing/2014/main" id="{2FC2F819-F994-D516-C402-029D219CE70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2297" y="6416983"/>
            <a:ext cx="1928486" cy="281659"/>
          </a:xfrm>
          <a:prstGeom prst="rect">
            <a:avLst/>
          </a:prstGeom>
        </p:spPr>
      </p:pic>
    </p:spTree>
    <p:extLst>
      <p:ext uri="{BB962C8B-B14F-4D97-AF65-F5344CB8AC3E}">
        <p14:creationId xmlns:p14="http://schemas.microsoft.com/office/powerpoint/2010/main" val="3168651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ptional) Sub-title slide with animation 2">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48F686EB-36F6-45D1-AC83-4DF4100D89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5" name="Graphic 24">
            <a:extLst>
              <a:ext uri="{FF2B5EF4-FFF2-40B4-BE49-F238E27FC236}">
                <a16:creationId xmlns:a16="http://schemas.microsoft.com/office/drawing/2014/main" id="{6442DE6C-BD4A-402E-9E55-4405686E60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7"/>
            <a:ext cx="10090150" cy="6858000"/>
          </a:xfrm>
          <a:prstGeom prst="rect">
            <a:avLst/>
          </a:prstGeom>
        </p:spPr>
      </p:pic>
      <p:pic>
        <p:nvPicPr>
          <p:cNvPr id="12" name="Graphic 11">
            <a:extLst>
              <a:ext uri="{FF2B5EF4-FFF2-40B4-BE49-F238E27FC236}">
                <a16:creationId xmlns:a16="http://schemas.microsoft.com/office/drawing/2014/main" id="{AEEFE80A-7C93-4619-88ED-DFFB0BDF7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120900" y="0"/>
            <a:ext cx="10090150" cy="6858000"/>
          </a:xfrm>
          <a:prstGeom prst="rect">
            <a:avLst/>
          </a:prstGeom>
        </p:spPr>
      </p:pic>
      <p:sp>
        <p:nvSpPr>
          <p:cNvPr id="19" name="Freeform: Shape 18">
            <a:extLst>
              <a:ext uri="{FF2B5EF4-FFF2-40B4-BE49-F238E27FC236}">
                <a16:creationId xmlns:a16="http://schemas.microsoft.com/office/drawing/2014/main" id="{8F769485-504C-4D8F-9D81-A303C46CC203}"/>
              </a:ext>
            </a:extLst>
          </p:cNvPr>
          <p:cNvSpPr/>
          <p:nvPr/>
        </p:nvSpPr>
        <p:spPr>
          <a:xfrm>
            <a:off x="2667034" y="3428932"/>
            <a:ext cx="6857932" cy="3429011"/>
          </a:xfrm>
          <a:custGeom>
            <a:avLst/>
            <a:gdLst>
              <a:gd name="connsiteX0" fmla="*/ 3428522 w 6857932"/>
              <a:gd name="connsiteY0" fmla="*/ 936 h 3429011"/>
              <a:gd name="connsiteX1" fmla="*/ 1895401 w 6857932"/>
              <a:gd name="connsiteY1" fmla="*/ 1534105 h 3429011"/>
              <a:gd name="connsiteX2" fmla="*/ -529 w 6857932"/>
              <a:gd name="connsiteY2" fmla="*/ 3429948 h 3429011"/>
              <a:gd name="connsiteX3" fmla="*/ 1895401 w 6857932"/>
              <a:gd name="connsiteY3" fmla="*/ 3429948 h 3429011"/>
              <a:gd name="connsiteX4" fmla="*/ 4961643 w 6857932"/>
              <a:gd name="connsiteY4" fmla="*/ 3429948 h 3429011"/>
              <a:gd name="connsiteX5" fmla="*/ 6857404 w 6857932"/>
              <a:gd name="connsiteY5" fmla="*/ 3429948 h 3429011"/>
              <a:gd name="connsiteX6" fmla="*/ 4961643 w 6857932"/>
              <a:gd name="connsiteY6" fmla="*/ 1534105 h 342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32" h="3429011">
                <a:moveTo>
                  <a:pt x="3428522" y="936"/>
                </a:moveTo>
                <a:lnTo>
                  <a:pt x="1895401" y="1534105"/>
                </a:lnTo>
                <a:lnTo>
                  <a:pt x="-529" y="3429948"/>
                </a:lnTo>
                <a:lnTo>
                  <a:pt x="1895401" y="3429948"/>
                </a:lnTo>
                <a:lnTo>
                  <a:pt x="4961643" y="3429948"/>
                </a:lnTo>
                <a:lnTo>
                  <a:pt x="6857404" y="3429948"/>
                </a:lnTo>
                <a:lnTo>
                  <a:pt x="4961643" y="1534105"/>
                </a:lnTo>
                <a:close/>
              </a:path>
            </a:pathLst>
          </a:custGeom>
          <a:solidFill>
            <a:srgbClr val="1C4392"/>
          </a:solidFill>
          <a:ln w="52800" cap="flat">
            <a:no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FB552D09-9A93-429D-9B84-80C4E85C0084}"/>
              </a:ext>
            </a:extLst>
          </p:cNvPr>
          <p:cNvSpPr/>
          <p:nvPr/>
        </p:nvSpPr>
        <p:spPr>
          <a:xfrm>
            <a:off x="2667034" y="-94"/>
            <a:ext cx="6857932" cy="3429026"/>
          </a:xfrm>
          <a:custGeom>
            <a:avLst/>
            <a:gdLst>
              <a:gd name="connsiteX0" fmla="*/ 3428522 w 6857932"/>
              <a:gd name="connsiteY0" fmla="*/ 3429565 h 3429026"/>
              <a:gd name="connsiteX1" fmla="*/ 1895401 w 6857932"/>
              <a:gd name="connsiteY1" fmla="*/ 1896396 h 3429026"/>
              <a:gd name="connsiteX2" fmla="*/ -529 w 6857932"/>
              <a:gd name="connsiteY2" fmla="*/ 539 h 3429026"/>
              <a:gd name="connsiteX3" fmla="*/ 1895401 w 6857932"/>
              <a:gd name="connsiteY3" fmla="*/ 539 h 3429026"/>
              <a:gd name="connsiteX4" fmla="*/ 4961643 w 6857932"/>
              <a:gd name="connsiteY4" fmla="*/ 539 h 3429026"/>
              <a:gd name="connsiteX5" fmla="*/ 6857404 w 6857932"/>
              <a:gd name="connsiteY5" fmla="*/ 539 h 3429026"/>
              <a:gd name="connsiteX6" fmla="*/ 4961643 w 6857932"/>
              <a:gd name="connsiteY6" fmla="*/ 1896396 h 342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32" h="3429026">
                <a:moveTo>
                  <a:pt x="3428522" y="3429565"/>
                </a:moveTo>
                <a:lnTo>
                  <a:pt x="1895401" y="1896396"/>
                </a:lnTo>
                <a:lnTo>
                  <a:pt x="-529" y="539"/>
                </a:lnTo>
                <a:lnTo>
                  <a:pt x="1895401" y="539"/>
                </a:lnTo>
                <a:lnTo>
                  <a:pt x="4961643" y="539"/>
                </a:lnTo>
                <a:lnTo>
                  <a:pt x="6857404" y="539"/>
                </a:lnTo>
                <a:lnTo>
                  <a:pt x="4961643" y="1896396"/>
                </a:lnTo>
                <a:close/>
              </a:path>
            </a:pathLst>
          </a:custGeom>
          <a:solidFill>
            <a:srgbClr val="1C4392"/>
          </a:solidFill>
          <a:ln w="52800" cap="flat">
            <a:noFill/>
            <a:prstDash val="solid"/>
            <a:round/>
          </a:ln>
        </p:spPr>
        <p:txBody>
          <a:bodyPr rtlCol="0" anchor="ctr"/>
          <a:lstStyle/>
          <a:p>
            <a:endParaRPr lang="en-GB"/>
          </a:p>
        </p:txBody>
      </p:sp>
      <p:sp>
        <p:nvSpPr>
          <p:cNvPr id="28" name="Title 7">
            <a:extLst>
              <a:ext uri="{FF2B5EF4-FFF2-40B4-BE49-F238E27FC236}">
                <a16:creationId xmlns:a16="http://schemas.microsoft.com/office/drawing/2014/main" id="{C106F404-45B9-4112-B125-AD7822AA10AF}"/>
              </a:ext>
            </a:extLst>
          </p:cNvPr>
          <p:cNvSpPr>
            <a:spLocks noGrp="1"/>
          </p:cNvSpPr>
          <p:nvPr>
            <p:ph type="title"/>
          </p:nvPr>
        </p:nvSpPr>
        <p:spPr>
          <a:xfrm>
            <a:off x="3111761" y="2766103"/>
            <a:ext cx="6413205" cy="1325563"/>
          </a:xfrm>
        </p:spPr>
        <p:txBody>
          <a:bodyPr/>
          <a:lstStyle>
            <a:lvl1pPr algn="ctr">
              <a:defRPr>
                <a:solidFill>
                  <a:schemeClr val="accent1">
                    <a:lumMod val="50000"/>
                  </a:schemeClr>
                </a:solidFill>
              </a:defRPr>
            </a:lvl1pPr>
          </a:lstStyle>
          <a:p>
            <a:r>
              <a:rPr lang="en-US"/>
              <a:t>Click to edit Master title style</a:t>
            </a:r>
            <a:endParaRPr lang="en-GB"/>
          </a:p>
        </p:txBody>
      </p:sp>
      <p:pic>
        <p:nvPicPr>
          <p:cNvPr id="32" name="Graphic 31">
            <a:extLst>
              <a:ext uri="{FF2B5EF4-FFF2-40B4-BE49-F238E27FC236}">
                <a16:creationId xmlns:a16="http://schemas.microsoft.com/office/drawing/2014/main" id="{25C2F0F2-4F8B-47DF-9D37-3CE2C53763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16"/>
            <a:ext cx="3981450" cy="6858000"/>
          </a:xfrm>
          <a:prstGeom prst="rect">
            <a:avLst/>
          </a:prstGeom>
        </p:spPr>
      </p:pic>
      <p:pic>
        <p:nvPicPr>
          <p:cNvPr id="34" name="Graphic 33">
            <a:extLst>
              <a:ext uri="{FF2B5EF4-FFF2-40B4-BE49-F238E27FC236}">
                <a16:creationId xmlns:a16="http://schemas.microsoft.com/office/drawing/2014/main" id="{2B1EB532-7724-4BCB-B082-5A1B390CDB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23250" y="0"/>
            <a:ext cx="3981450" cy="6858000"/>
          </a:xfrm>
          <a:prstGeom prst="rect">
            <a:avLst/>
          </a:prstGeom>
        </p:spPr>
      </p:pic>
      <p:sp>
        <p:nvSpPr>
          <p:cNvPr id="35" name="Text Placeholder 2">
            <a:extLst>
              <a:ext uri="{FF2B5EF4-FFF2-40B4-BE49-F238E27FC236}">
                <a16:creationId xmlns:a16="http://schemas.microsoft.com/office/drawing/2014/main" id="{058AEC9F-0D1A-4F52-9946-217AA56C5634}"/>
              </a:ext>
            </a:extLst>
          </p:cNvPr>
          <p:cNvSpPr>
            <a:spLocks noGrp="1"/>
          </p:cNvSpPr>
          <p:nvPr>
            <p:ph type="body" idx="1"/>
          </p:nvPr>
        </p:nvSpPr>
        <p:spPr>
          <a:xfrm>
            <a:off x="3565638" y="4091666"/>
            <a:ext cx="5505450"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3320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0 L 0 -0.50185 " pathEditMode="relative" rAng="0" ptsTypes="AA">
                                      <p:cBhvr>
                                        <p:cTn id="6" dur="2000" fill="hold"/>
                                        <p:tgtEl>
                                          <p:spTgt spid="20"/>
                                        </p:tgtEl>
                                        <p:attrNameLst>
                                          <p:attrName>ppt_x</p:attrName>
                                          <p:attrName>ppt_y</p:attrName>
                                        </p:attrNameLst>
                                      </p:cBhvr>
                                      <p:rCtr x="0" y="-25093"/>
                                    </p:animMotion>
                                  </p:childTnLst>
                                </p:cTn>
                              </p:par>
                              <p:par>
                                <p:cTn id="7" presetID="42" presetClass="path" presetSubtype="0" accel="50000" decel="50000" fill="hold" grpId="0" nodeType="withEffect">
                                  <p:stCondLst>
                                    <p:cond delay="0"/>
                                  </p:stCondLst>
                                  <p:childTnLst>
                                    <p:animMotion origin="layout" path="M 0 1.11022E-16 L 0 0.50185 " pathEditMode="relative" rAng="0" ptsTypes="AA">
                                      <p:cBhvr>
                                        <p:cTn id="8" dur="2000" fill="hold"/>
                                        <p:tgtEl>
                                          <p:spTgt spid="19"/>
                                        </p:tgtEl>
                                        <p:attrNameLst>
                                          <p:attrName>ppt_x</p:attrName>
                                          <p:attrName>ppt_y</p:attrName>
                                        </p:attrNameLst>
                                      </p:cBhvr>
                                      <p:rCtr x="0" y="25093"/>
                                    </p:animMotion>
                                  </p:childTnLst>
                                </p:cTn>
                              </p:par>
                              <p:par>
                                <p:cTn id="9" presetID="35" presetClass="path" presetSubtype="0" accel="50000" decel="50000" fill="hold" nodeType="withEffect">
                                  <p:stCondLst>
                                    <p:cond delay="0"/>
                                  </p:stCondLst>
                                  <p:childTnLst>
                                    <p:animMotion origin="layout" path="M -4.16667E-7 0 L -1 0 " pathEditMode="relative" rAng="0" ptsTypes="AA">
                                      <p:cBhvr>
                                        <p:cTn id="10" dur="2000" fill="hold"/>
                                        <p:tgtEl>
                                          <p:spTgt spid="12"/>
                                        </p:tgtEl>
                                        <p:attrNameLst>
                                          <p:attrName>ppt_x</p:attrName>
                                          <p:attrName>ppt_y</p:attrName>
                                        </p:attrNameLst>
                                      </p:cBhvr>
                                      <p:rCtr x="-50000" y="0"/>
                                    </p:animMotion>
                                  </p:childTnLst>
                                </p:cTn>
                              </p:par>
                              <p:par>
                                <p:cTn id="11" presetID="63" presetClass="path" presetSubtype="0" accel="50000" decel="50000" fill="hold" nodeType="withEffect">
                                  <p:stCondLst>
                                    <p:cond delay="0"/>
                                  </p:stCondLst>
                                  <p:childTnLst>
                                    <p:animMotion origin="layout" path="M -2.08333E-6 0 L 1 0 " pathEditMode="relative" rAng="0" ptsTypes="AA">
                                      <p:cBhvr>
                                        <p:cTn id="12" dur="2000" fill="hold"/>
                                        <p:tgtEl>
                                          <p:spTgt spid="25"/>
                                        </p:tgtEl>
                                        <p:attrNameLst>
                                          <p:attrName>ppt_x</p:attrName>
                                          <p:attrName>ppt_y</p:attrName>
                                        </p:attrNameLst>
                                      </p:cBhvr>
                                      <p:rCtr x="50000" y="0"/>
                                    </p:animMotion>
                                  </p:childTnLst>
                                </p:cTn>
                              </p:par>
                              <p:par>
                                <p:cTn id="13" presetID="35" presetClass="path" presetSubtype="0" accel="50000" decel="50000" fill="hold" nodeType="withEffect">
                                  <p:stCondLst>
                                    <p:cond delay="0"/>
                                  </p:stCondLst>
                                  <p:childTnLst>
                                    <p:animMotion origin="layout" path="M -4.16667E-7 0 L -0.83776 0 " pathEditMode="relative" rAng="0" ptsTypes="AA">
                                      <p:cBhvr>
                                        <p:cTn id="14" dur="2000" fill="hold"/>
                                        <p:tgtEl>
                                          <p:spTgt spid="34"/>
                                        </p:tgtEl>
                                        <p:attrNameLst>
                                          <p:attrName>ppt_x</p:attrName>
                                          <p:attrName>ppt_y</p:attrName>
                                        </p:attrNameLst>
                                      </p:cBhvr>
                                      <p:rCtr x="-41888" y="0"/>
                                    </p:animMotion>
                                  </p:childTnLst>
                                </p:cTn>
                              </p:par>
                              <p:par>
                                <p:cTn id="15" presetID="63" presetClass="path" presetSubtype="0" accel="50000" decel="50000" fill="hold" nodeType="withEffect">
                                  <p:stCondLst>
                                    <p:cond delay="0"/>
                                  </p:stCondLst>
                                  <p:childTnLst>
                                    <p:animMotion origin="layout" path="M -1.25E-6 0 L 0.83828 0 " pathEditMode="relative" rAng="0" ptsTypes="AA">
                                      <p:cBhvr>
                                        <p:cTn id="16" dur="2000" fill="hold"/>
                                        <p:tgtEl>
                                          <p:spTgt spid="32"/>
                                        </p:tgtEl>
                                        <p:attrNameLst>
                                          <p:attrName>ppt_x</p:attrName>
                                          <p:attrName>ppt_y</p:attrName>
                                        </p:attrNameLst>
                                      </p:cBhvr>
                                      <p:rCtr x="41914" y="0"/>
                                    </p:animMotion>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anim calcmode="lin" valueType="num">
                                      <p:cBhvr>
                                        <p:cTn id="21" dur="500" fill="hold"/>
                                        <p:tgtEl>
                                          <p:spTgt spid="28"/>
                                        </p:tgtEl>
                                        <p:attrNameLst>
                                          <p:attrName>ppt_x</p:attrName>
                                        </p:attrNameLst>
                                      </p:cBhvr>
                                      <p:tavLst>
                                        <p:tav tm="0">
                                          <p:val>
                                            <p:strVal val="#ppt_x"/>
                                          </p:val>
                                        </p:tav>
                                        <p:tav tm="100000">
                                          <p:val>
                                            <p:strVal val="#ppt_x"/>
                                          </p:val>
                                        </p:tav>
                                      </p:tavLst>
                                    </p:anim>
                                    <p:anim calcmode="lin" valueType="num">
                                      <p:cBhvr>
                                        <p:cTn id="22" dur="500" fill="hold"/>
                                        <p:tgtEl>
                                          <p:spTgt spid="28"/>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8" grpId="0"/>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tional) Agenda">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1A191D2-492E-4B35-94B0-A78D3B3319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grpSp>
        <p:nvGrpSpPr>
          <p:cNvPr id="2" name="Graphic 2">
            <a:extLst>
              <a:ext uri="{FF2B5EF4-FFF2-40B4-BE49-F238E27FC236}">
                <a16:creationId xmlns:a16="http://schemas.microsoft.com/office/drawing/2014/main" id="{C5D0DDAC-132B-9BE8-40B6-40598D115078}"/>
              </a:ext>
            </a:extLst>
          </p:cNvPr>
          <p:cNvGrpSpPr/>
          <p:nvPr/>
        </p:nvGrpSpPr>
        <p:grpSpPr>
          <a:xfrm>
            <a:off x="0" y="69"/>
            <a:ext cx="12192007" cy="6858004"/>
            <a:chOff x="0" y="69"/>
            <a:chExt cx="12192007" cy="6858004"/>
          </a:xfrm>
        </p:grpSpPr>
        <p:sp>
          <p:nvSpPr>
            <p:cNvPr id="4" name="Freeform: Shape 3">
              <a:extLst>
                <a:ext uri="{FF2B5EF4-FFF2-40B4-BE49-F238E27FC236}">
                  <a16:creationId xmlns:a16="http://schemas.microsoft.com/office/drawing/2014/main" id="{78F66466-EFF9-B261-4290-07B3FFFA77BE}"/>
                </a:ext>
              </a:extLst>
            </p:cNvPr>
            <p:cNvSpPr/>
            <p:nvPr/>
          </p:nvSpPr>
          <p:spPr>
            <a:xfrm>
              <a:off x="0" y="69"/>
              <a:ext cx="12192007" cy="6858004"/>
            </a:xfrm>
            <a:custGeom>
              <a:avLst/>
              <a:gdLst>
                <a:gd name="connsiteX0" fmla="*/ 67 w 12192007"/>
                <a:gd name="connsiteY0" fmla="*/ -1957 h 6858004"/>
                <a:gd name="connsiteX1" fmla="*/ 12192077 w 12192007"/>
                <a:gd name="connsiteY1" fmla="*/ -1957 h 6858004"/>
                <a:gd name="connsiteX2" fmla="*/ 12192077 w 12192007"/>
                <a:gd name="connsiteY2" fmla="*/ 6856048 h 6858004"/>
                <a:gd name="connsiteX3" fmla="*/ 69 w 12192007"/>
                <a:gd name="connsiteY3" fmla="*/ 6856048 h 6858004"/>
              </a:gdLst>
              <a:ahLst/>
              <a:cxnLst>
                <a:cxn ang="0">
                  <a:pos x="connsiteX0" y="connsiteY0"/>
                </a:cxn>
                <a:cxn ang="0">
                  <a:pos x="connsiteX1" y="connsiteY1"/>
                </a:cxn>
                <a:cxn ang="0">
                  <a:pos x="connsiteX2" y="connsiteY2"/>
                </a:cxn>
                <a:cxn ang="0">
                  <a:pos x="connsiteX3" y="connsiteY3"/>
                </a:cxn>
              </a:cxnLst>
              <a:rect l="l" t="t" r="r" b="b"/>
              <a:pathLst>
                <a:path w="12192007" h="6858004">
                  <a:moveTo>
                    <a:pt x="67" y="-1957"/>
                  </a:moveTo>
                  <a:lnTo>
                    <a:pt x="12192077" y="-1957"/>
                  </a:lnTo>
                  <a:lnTo>
                    <a:pt x="12192077" y="6856048"/>
                  </a:lnTo>
                  <a:lnTo>
                    <a:pt x="69" y="6856048"/>
                  </a:lnTo>
                  <a:close/>
                </a:path>
              </a:pathLst>
            </a:custGeom>
            <a:solidFill>
              <a:srgbClr val="F4F4F4"/>
            </a:solidFill>
            <a:ln w="88944" cap="rnd">
              <a:noFill/>
              <a:prstDash val="solid"/>
              <a:round/>
            </a:ln>
          </p:spPr>
          <p:txBody>
            <a:bodyPr rtlCol="0" anchor="ctr"/>
            <a:lstStyle/>
            <a:p>
              <a:endParaRPr lang="en-GB"/>
            </a:p>
          </p:txBody>
        </p:sp>
        <p:sp>
          <p:nvSpPr>
            <p:cNvPr id="5" name="Freeform: Shape 4">
              <a:extLst>
                <a:ext uri="{FF2B5EF4-FFF2-40B4-BE49-F238E27FC236}">
                  <a16:creationId xmlns:a16="http://schemas.microsoft.com/office/drawing/2014/main" id="{5EAEB5FC-9FAF-FC19-BF75-CC21D089E7A6}"/>
                </a:ext>
              </a:extLst>
            </p:cNvPr>
            <p:cNvSpPr/>
            <p:nvPr/>
          </p:nvSpPr>
          <p:spPr>
            <a:xfrm rot="2700000">
              <a:off x="4834278" y="1944360"/>
              <a:ext cx="1211487" cy="1211487"/>
            </a:xfrm>
            <a:custGeom>
              <a:avLst/>
              <a:gdLst>
                <a:gd name="connsiteX0" fmla="*/ -1498 w 1211487"/>
                <a:gd name="connsiteY0" fmla="*/ -729 h 1211487"/>
                <a:gd name="connsiteX1" fmla="*/ 1209987 w 1211487"/>
                <a:gd name="connsiteY1" fmla="*/ -729 h 1211487"/>
                <a:gd name="connsiteX2" fmla="*/ 1209987 w 1211487"/>
                <a:gd name="connsiteY2" fmla="*/ 1210759 h 1211487"/>
                <a:gd name="connsiteX3" fmla="*/ -1498 w 1211487"/>
                <a:gd name="connsiteY3" fmla="*/ 1210759 h 1211487"/>
              </a:gdLst>
              <a:ahLst/>
              <a:cxnLst>
                <a:cxn ang="0">
                  <a:pos x="connsiteX0" y="connsiteY0"/>
                </a:cxn>
                <a:cxn ang="0">
                  <a:pos x="connsiteX1" y="connsiteY1"/>
                </a:cxn>
                <a:cxn ang="0">
                  <a:pos x="connsiteX2" y="connsiteY2"/>
                </a:cxn>
                <a:cxn ang="0">
                  <a:pos x="connsiteX3" y="connsiteY3"/>
                </a:cxn>
              </a:cxnLst>
              <a:rect l="l" t="t" r="r" b="b"/>
              <a:pathLst>
                <a:path w="1211487" h="1211487">
                  <a:moveTo>
                    <a:pt x="-1498" y="-729"/>
                  </a:moveTo>
                  <a:lnTo>
                    <a:pt x="1209987" y="-729"/>
                  </a:lnTo>
                  <a:lnTo>
                    <a:pt x="1209987" y="1210759"/>
                  </a:lnTo>
                  <a:lnTo>
                    <a:pt x="-1498" y="1210759"/>
                  </a:lnTo>
                  <a:close/>
                </a:path>
              </a:pathLst>
            </a:custGeom>
            <a:solidFill>
              <a:srgbClr val="CCCCCC"/>
            </a:solidFill>
            <a:ln w="25436" cap="rnd">
              <a:noFill/>
              <a:prstDash val="solid"/>
              <a:round/>
            </a:ln>
          </p:spPr>
          <p:txBody>
            <a:bodyPr rtlCol="0" anchor="ctr"/>
            <a:lstStyle/>
            <a:p>
              <a:endParaRPr lang="en-GB"/>
            </a:p>
          </p:txBody>
        </p:sp>
        <p:sp>
          <p:nvSpPr>
            <p:cNvPr id="6" name="Freeform: Shape 5">
              <a:extLst>
                <a:ext uri="{FF2B5EF4-FFF2-40B4-BE49-F238E27FC236}">
                  <a16:creationId xmlns:a16="http://schemas.microsoft.com/office/drawing/2014/main" id="{C7D83F9B-BF9C-3CF8-6D79-0CE65EBEF4B7}"/>
                </a:ext>
              </a:extLst>
            </p:cNvPr>
            <p:cNvSpPr/>
            <p:nvPr/>
          </p:nvSpPr>
          <p:spPr>
            <a:xfrm rot="2700000">
              <a:off x="4834278" y="3816215"/>
              <a:ext cx="1211487" cy="1211487"/>
            </a:xfrm>
            <a:custGeom>
              <a:avLst/>
              <a:gdLst>
                <a:gd name="connsiteX0" fmla="*/ -1550 w 1211487"/>
                <a:gd name="connsiteY0" fmla="*/ -489 h 1211487"/>
                <a:gd name="connsiteX1" fmla="*/ 1209936 w 1211487"/>
                <a:gd name="connsiteY1" fmla="*/ -489 h 1211487"/>
                <a:gd name="connsiteX2" fmla="*/ 1209936 w 1211487"/>
                <a:gd name="connsiteY2" fmla="*/ 1211000 h 1211487"/>
                <a:gd name="connsiteX3" fmla="*/ -1550 w 1211487"/>
                <a:gd name="connsiteY3" fmla="*/ 1211000 h 1211487"/>
              </a:gdLst>
              <a:ahLst/>
              <a:cxnLst>
                <a:cxn ang="0">
                  <a:pos x="connsiteX0" y="connsiteY0"/>
                </a:cxn>
                <a:cxn ang="0">
                  <a:pos x="connsiteX1" y="connsiteY1"/>
                </a:cxn>
                <a:cxn ang="0">
                  <a:pos x="connsiteX2" y="connsiteY2"/>
                </a:cxn>
                <a:cxn ang="0">
                  <a:pos x="connsiteX3" y="connsiteY3"/>
                </a:cxn>
              </a:cxnLst>
              <a:rect l="l" t="t" r="r" b="b"/>
              <a:pathLst>
                <a:path w="1211487" h="1211487">
                  <a:moveTo>
                    <a:pt x="-1550" y="-489"/>
                  </a:moveTo>
                  <a:lnTo>
                    <a:pt x="1209936" y="-489"/>
                  </a:lnTo>
                  <a:lnTo>
                    <a:pt x="1209936" y="1211000"/>
                  </a:lnTo>
                  <a:lnTo>
                    <a:pt x="-1550" y="1211000"/>
                  </a:lnTo>
                  <a:close/>
                </a:path>
              </a:pathLst>
            </a:custGeom>
            <a:solidFill>
              <a:srgbClr val="666666"/>
            </a:solidFill>
            <a:ln w="25436" cap="rnd">
              <a:noFill/>
              <a:prstDash val="solid"/>
              <a:round/>
            </a:ln>
          </p:spPr>
          <p:txBody>
            <a:bodyPr rtlCol="0" anchor="ctr"/>
            <a:lstStyle/>
            <a:p>
              <a:endParaRPr lang="en-GB"/>
            </a:p>
          </p:txBody>
        </p:sp>
        <p:sp>
          <p:nvSpPr>
            <p:cNvPr id="7" name="Freeform: Shape 6">
              <a:extLst>
                <a:ext uri="{FF2B5EF4-FFF2-40B4-BE49-F238E27FC236}">
                  <a16:creationId xmlns:a16="http://schemas.microsoft.com/office/drawing/2014/main" id="{A7D93E7B-4AC1-D4FD-F41C-917F556C2275}"/>
                </a:ext>
              </a:extLst>
            </p:cNvPr>
            <p:cNvSpPr/>
            <p:nvPr/>
          </p:nvSpPr>
          <p:spPr>
            <a:xfrm rot="2700000">
              <a:off x="1627679" y="1939708"/>
              <a:ext cx="3092522" cy="3092522"/>
            </a:xfrm>
            <a:custGeom>
              <a:avLst/>
              <a:gdLst>
                <a:gd name="connsiteX0" fmla="*/ -1813 w 3092522"/>
                <a:gd name="connsiteY0" fmla="*/ -675 h 3092522"/>
                <a:gd name="connsiteX1" fmla="*/ 3090709 w 3092522"/>
                <a:gd name="connsiteY1" fmla="*/ -675 h 3092522"/>
                <a:gd name="connsiteX2" fmla="*/ 3090709 w 3092522"/>
                <a:gd name="connsiteY2" fmla="*/ 3091847 h 3092522"/>
                <a:gd name="connsiteX3" fmla="*/ -1813 w 3092522"/>
                <a:gd name="connsiteY3" fmla="*/ 3091847 h 3092522"/>
              </a:gdLst>
              <a:ahLst/>
              <a:cxnLst>
                <a:cxn ang="0">
                  <a:pos x="connsiteX0" y="connsiteY0"/>
                </a:cxn>
                <a:cxn ang="0">
                  <a:pos x="connsiteX1" y="connsiteY1"/>
                </a:cxn>
                <a:cxn ang="0">
                  <a:pos x="connsiteX2" y="connsiteY2"/>
                </a:cxn>
                <a:cxn ang="0">
                  <a:pos x="connsiteX3" y="connsiteY3"/>
                </a:cxn>
              </a:cxnLst>
              <a:rect l="l" t="t" r="r" b="b"/>
              <a:pathLst>
                <a:path w="3092522" h="3092522">
                  <a:moveTo>
                    <a:pt x="-1813" y="-675"/>
                  </a:moveTo>
                  <a:lnTo>
                    <a:pt x="3090709" y="-675"/>
                  </a:lnTo>
                  <a:lnTo>
                    <a:pt x="3090709" y="3091847"/>
                  </a:lnTo>
                  <a:lnTo>
                    <a:pt x="-1813" y="3091847"/>
                  </a:lnTo>
                  <a:close/>
                </a:path>
              </a:pathLst>
            </a:custGeom>
            <a:solidFill>
              <a:srgbClr val="1C4392"/>
            </a:solidFill>
            <a:ln w="64936" cap="rnd">
              <a:noFill/>
              <a:prstDash val="solid"/>
              <a:round/>
            </a:ln>
          </p:spPr>
          <p:txBody>
            <a:bodyPr rtlCol="0" anchor="ctr"/>
            <a:lstStyle/>
            <a:p>
              <a:endParaRPr lang="en-GB"/>
            </a:p>
          </p:txBody>
        </p:sp>
      </p:grpSp>
      <p:sp>
        <p:nvSpPr>
          <p:cNvPr id="8" name="Title 7">
            <a:extLst>
              <a:ext uri="{FF2B5EF4-FFF2-40B4-BE49-F238E27FC236}">
                <a16:creationId xmlns:a16="http://schemas.microsoft.com/office/drawing/2014/main" id="{F8724ECB-943A-47EA-893A-E38F3C9F9342}"/>
              </a:ext>
            </a:extLst>
          </p:cNvPr>
          <p:cNvSpPr>
            <a:spLocks noGrp="1"/>
          </p:cNvSpPr>
          <p:nvPr>
            <p:ph type="title"/>
          </p:nvPr>
        </p:nvSpPr>
        <p:spPr>
          <a:xfrm>
            <a:off x="838200" y="104796"/>
            <a:ext cx="10515600" cy="1325563"/>
          </a:xfrm>
        </p:spPr>
        <p:txBody>
          <a:bodyPr/>
          <a:lstStyle>
            <a:lvl1pPr algn="ctr">
              <a:defRPr>
                <a:solidFill>
                  <a:schemeClr val="accent1">
                    <a:lumMod val="75000"/>
                  </a:schemeClr>
                </a:solidFill>
              </a:defRPr>
            </a:lvl1pPr>
          </a:lstStyle>
          <a:p>
            <a:r>
              <a:rPr lang="en-US"/>
              <a:t>Click to edit Master title style</a:t>
            </a:r>
            <a:endParaRPr lang="en-GB"/>
          </a:p>
        </p:txBody>
      </p:sp>
      <p:sp>
        <p:nvSpPr>
          <p:cNvPr id="10" name="SmartArt Placeholder 9">
            <a:extLst>
              <a:ext uri="{FF2B5EF4-FFF2-40B4-BE49-F238E27FC236}">
                <a16:creationId xmlns:a16="http://schemas.microsoft.com/office/drawing/2014/main" id="{DF26DD5C-CC49-6519-3CB0-25093950F957}"/>
              </a:ext>
            </a:extLst>
          </p:cNvPr>
          <p:cNvSpPr>
            <a:spLocks noGrp="1"/>
          </p:cNvSpPr>
          <p:nvPr>
            <p:ph type="dgm" sz="quarter" idx="10"/>
          </p:nvPr>
        </p:nvSpPr>
        <p:spPr>
          <a:xfrm>
            <a:off x="2071688" y="2528888"/>
            <a:ext cx="2185987" cy="1824037"/>
          </a:xfrm>
        </p:spPr>
        <p:txBody>
          <a:bodyPr/>
          <a:lstStyle/>
          <a:p>
            <a:r>
              <a:rPr lang="en-US"/>
              <a:t>Click icon to add SmartArt graphic</a:t>
            </a:r>
            <a:endParaRPr lang="en-GB"/>
          </a:p>
        </p:txBody>
      </p:sp>
      <p:sp>
        <p:nvSpPr>
          <p:cNvPr id="12" name="SmartArt Placeholder 11">
            <a:extLst>
              <a:ext uri="{FF2B5EF4-FFF2-40B4-BE49-F238E27FC236}">
                <a16:creationId xmlns:a16="http://schemas.microsoft.com/office/drawing/2014/main" id="{00381E7C-1AB5-0FA7-3617-858600DA1A1D}"/>
              </a:ext>
            </a:extLst>
          </p:cNvPr>
          <p:cNvSpPr>
            <a:spLocks noGrp="1"/>
          </p:cNvSpPr>
          <p:nvPr>
            <p:ph type="dgm" sz="quarter" idx="11"/>
          </p:nvPr>
        </p:nvSpPr>
        <p:spPr>
          <a:xfrm>
            <a:off x="4928859" y="2399517"/>
            <a:ext cx="1032555" cy="800100"/>
          </a:xfrm>
        </p:spPr>
        <p:txBody>
          <a:bodyPr>
            <a:normAutofit/>
          </a:bodyPr>
          <a:lstStyle>
            <a:lvl1pPr>
              <a:defRPr sz="1200"/>
            </a:lvl1pPr>
          </a:lstStyle>
          <a:p>
            <a:r>
              <a:rPr lang="en-US"/>
              <a:t>Click icon to add SmartArt graphic</a:t>
            </a:r>
            <a:endParaRPr lang="en-GB"/>
          </a:p>
        </p:txBody>
      </p:sp>
      <p:sp>
        <p:nvSpPr>
          <p:cNvPr id="13" name="SmartArt Placeholder 11">
            <a:extLst>
              <a:ext uri="{FF2B5EF4-FFF2-40B4-BE49-F238E27FC236}">
                <a16:creationId xmlns:a16="http://schemas.microsoft.com/office/drawing/2014/main" id="{75766412-DCD5-FD17-4B0E-E83ED5E32434}"/>
              </a:ext>
            </a:extLst>
          </p:cNvPr>
          <p:cNvSpPr>
            <a:spLocks noGrp="1"/>
          </p:cNvSpPr>
          <p:nvPr>
            <p:ph type="dgm" sz="quarter" idx="12"/>
          </p:nvPr>
        </p:nvSpPr>
        <p:spPr>
          <a:xfrm>
            <a:off x="4974381" y="4089771"/>
            <a:ext cx="1032555" cy="800100"/>
          </a:xfrm>
        </p:spPr>
        <p:txBody>
          <a:bodyPr>
            <a:normAutofit/>
          </a:bodyPr>
          <a:lstStyle>
            <a:lvl1pPr>
              <a:defRPr sz="1200"/>
            </a:lvl1pPr>
          </a:lstStyle>
          <a:p>
            <a:r>
              <a:rPr lang="en-US"/>
              <a:t>Click icon to add SmartArt graphic</a:t>
            </a:r>
            <a:endParaRPr lang="en-GB"/>
          </a:p>
        </p:txBody>
      </p:sp>
      <p:sp>
        <p:nvSpPr>
          <p:cNvPr id="15" name="Text Placeholder 14">
            <a:extLst>
              <a:ext uri="{FF2B5EF4-FFF2-40B4-BE49-F238E27FC236}">
                <a16:creationId xmlns:a16="http://schemas.microsoft.com/office/drawing/2014/main" id="{5CF1E580-6049-8779-A4E7-EA5A849BA01A}"/>
              </a:ext>
            </a:extLst>
          </p:cNvPr>
          <p:cNvSpPr>
            <a:spLocks noGrp="1"/>
          </p:cNvSpPr>
          <p:nvPr>
            <p:ph type="body" sz="quarter" idx="13"/>
          </p:nvPr>
        </p:nvSpPr>
        <p:spPr>
          <a:xfrm>
            <a:off x="6530996" y="2072925"/>
            <a:ext cx="5023510" cy="4037713"/>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2B630929-31C4-4121-901A-6A307F76B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spTree>
    <p:extLst>
      <p:ext uri="{BB962C8B-B14F-4D97-AF65-F5344CB8AC3E}">
        <p14:creationId xmlns:p14="http://schemas.microsoft.com/office/powerpoint/2010/main" val="13474978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9432A7C-BF5A-4506-80CD-B3C62722BE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B1B809-50E7-4CEA-C708-B8916D305A0B}"/>
              </a:ext>
            </a:extLst>
          </p:cNvPr>
          <p:cNvSpPr>
            <a:spLocks noGrp="1"/>
          </p:cNvSpPr>
          <p:nvPr>
            <p:ph type="title"/>
          </p:nvPr>
        </p:nvSpPr>
        <p:spPr>
          <a:xfrm>
            <a:off x="831850" y="1709738"/>
            <a:ext cx="10515600" cy="2852737"/>
          </a:xfrm>
        </p:spPr>
        <p:txBody>
          <a:bodyPr anchor="b"/>
          <a:lstStyle>
            <a:lvl1pPr algn="ctr">
              <a:defRPr sz="6000">
                <a:solidFill>
                  <a:schemeClr val="accent1">
                    <a:lumMod val="75000"/>
                  </a:schemeClr>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0676E1-0D59-CC88-9375-3A362D382BC1}"/>
              </a:ext>
            </a:extLst>
          </p:cNvPr>
          <p:cNvSpPr>
            <a:spLocks noGrp="1"/>
          </p:cNvSpPr>
          <p:nvPr>
            <p:ph type="body" idx="1"/>
          </p:nvPr>
        </p:nvSpPr>
        <p:spPr>
          <a:xfrm>
            <a:off x="831850" y="4589463"/>
            <a:ext cx="10515600"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C85496F-78D8-124F-7289-64E9429EA9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spTree>
    <p:extLst>
      <p:ext uri="{BB962C8B-B14F-4D97-AF65-F5344CB8AC3E}">
        <p14:creationId xmlns:p14="http://schemas.microsoft.com/office/powerpoint/2010/main" val="36272599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A27C-8D57-C856-A065-8E85A28F0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D382B3-0198-B33D-8243-0647A983E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0FECC2-CA0D-BEA2-3555-BAB4A8D7C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384D1-17F1-0304-6850-311FE785460C}"/>
              </a:ext>
            </a:extLst>
          </p:cNvPr>
          <p:cNvSpPr>
            <a:spLocks noGrp="1"/>
          </p:cNvSpPr>
          <p:nvPr>
            <p:ph type="dt" sz="half" idx="10"/>
          </p:nvPr>
        </p:nvSpPr>
        <p:spPr/>
        <p:txBody>
          <a:bodyPr/>
          <a:lstStyle/>
          <a:p>
            <a:fld id="{F9EAC021-4C53-49BF-9C1D-52DDF4AB9EA7}" type="datetimeFigureOut">
              <a:rPr lang="en-GB" smtClean="0"/>
              <a:t>17/11/2023</a:t>
            </a:fld>
            <a:endParaRPr lang="en-GB"/>
          </a:p>
        </p:txBody>
      </p:sp>
      <p:sp>
        <p:nvSpPr>
          <p:cNvPr id="6" name="Footer Placeholder 5">
            <a:extLst>
              <a:ext uri="{FF2B5EF4-FFF2-40B4-BE49-F238E27FC236}">
                <a16:creationId xmlns:a16="http://schemas.microsoft.com/office/drawing/2014/main" id="{56C6BF13-1468-D64A-C014-B72A7159F4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CA9597-B83F-ABD2-BD2A-1803F7B5DC66}"/>
              </a:ext>
            </a:extLst>
          </p:cNvPr>
          <p:cNvSpPr>
            <a:spLocks noGrp="1"/>
          </p:cNvSpPr>
          <p:nvPr>
            <p:ph type="sldNum" sz="quarter" idx="12"/>
          </p:nvPr>
        </p:nvSpPr>
        <p:spPr/>
        <p:txBody>
          <a:bodyPr/>
          <a:lstStyle/>
          <a:p>
            <a:fld id="{54244693-6B6C-42FE-9781-36DF2624C550}" type="slidenum">
              <a:rPr lang="en-GB" smtClean="0"/>
              <a:t>‹#›</a:t>
            </a:fld>
            <a:endParaRPr lang="en-GB"/>
          </a:p>
        </p:txBody>
      </p:sp>
    </p:spTree>
    <p:extLst>
      <p:ext uri="{BB962C8B-B14F-4D97-AF65-F5344CB8AC3E}">
        <p14:creationId xmlns:p14="http://schemas.microsoft.com/office/powerpoint/2010/main" val="39332059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0B1C-B16C-E3B2-62F0-E47F6C5FC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83F4CC-0A52-F7BC-4858-A1AE8F813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7A3F0E1C-69AC-44AE-553C-FCA575BB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E8C25-10F9-C19E-9688-919DF29C24BA}"/>
              </a:ext>
            </a:extLst>
          </p:cNvPr>
          <p:cNvSpPr>
            <a:spLocks noGrp="1"/>
          </p:cNvSpPr>
          <p:nvPr>
            <p:ph type="dt" sz="half" idx="10"/>
          </p:nvPr>
        </p:nvSpPr>
        <p:spPr/>
        <p:txBody>
          <a:bodyPr/>
          <a:lstStyle/>
          <a:p>
            <a:fld id="{F9EAC021-4C53-49BF-9C1D-52DDF4AB9EA7}" type="datetimeFigureOut">
              <a:rPr lang="en-GB" smtClean="0"/>
              <a:t>17/11/2023</a:t>
            </a:fld>
            <a:endParaRPr lang="en-GB"/>
          </a:p>
        </p:txBody>
      </p:sp>
      <p:sp>
        <p:nvSpPr>
          <p:cNvPr id="6" name="Footer Placeholder 5">
            <a:extLst>
              <a:ext uri="{FF2B5EF4-FFF2-40B4-BE49-F238E27FC236}">
                <a16:creationId xmlns:a16="http://schemas.microsoft.com/office/drawing/2014/main" id="{FD45ABE4-AF27-1B81-B2D3-07BB23E52D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921A-292D-872F-73AD-8E13C400E43C}"/>
              </a:ext>
            </a:extLst>
          </p:cNvPr>
          <p:cNvSpPr>
            <a:spLocks noGrp="1"/>
          </p:cNvSpPr>
          <p:nvPr>
            <p:ph type="sldNum" sz="quarter" idx="12"/>
          </p:nvPr>
        </p:nvSpPr>
        <p:spPr/>
        <p:txBody>
          <a:bodyPr/>
          <a:lstStyle/>
          <a:p>
            <a:fld id="{54244693-6B6C-42FE-9781-36DF2624C550}" type="slidenum">
              <a:rPr lang="en-GB" smtClean="0"/>
              <a:t>‹#›</a:t>
            </a:fld>
            <a:endParaRPr lang="en-GB"/>
          </a:p>
        </p:txBody>
      </p:sp>
    </p:spTree>
    <p:extLst>
      <p:ext uri="{BB962C8B-B14F-4D97-AF65-F5344CB8AC3E}">
        <p14:creationId xmlns:p14="http://schemas.microsoft.com/office/powerpoint/2010/main" val="28297081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507A-DF85-CFC1-366B-5A0D0A8AA5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FD12A2-39CF-5FAD-7B96-2234E1FB5B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7722F-9E0F-6F81-DC36-043787DCA55B}"/>
              </a:ext>
            </a:extLst>
          </p:cNvPr>
          <p:cNvSpPr>
            <a:spLocks noGrp="1"/>
          </p:cNvSpPr>
          <p:nvPr>
            <p:ph type="dt" sz="half" idx="10"/>
          </p:nvPr>
        </p:nvSpPr>
        <p:spPr/>
        <p:txBody>
          <a:bodyPr/>
          <a:lstStyle/>
          <a:p>
            <a:fld id="{F9EAC021-4C53-49BF-9C1D-52DDF4AB9EA7}" type="datetimeFigureOut">
              <a:rPr lang="en-GB" smtClean="0"/>
              <a:t>17/11/2023</a:t>
            </a:fld>
            <a:endParaRPr lang="en-GB"/>
          </a:p>
        </p:txBody>
      </p:sp>
      <p:sp>
        <p:nvSpPr>
          <p:cNvPr id="5" name="Footer Placeholder 4">
            <a:extLst>
              <a:ext uri="{FF2B5EF4-FFF2-40B4-BE49-F238E27FC236}">
                <a16:creationId xmlns:a16="http://schemas.microsoft.com/office/drawing/2014/main" id="{3F94113D-5784-2B05-581D-69A0968E8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530F5-F03B-DD7C-9337-ACB59746D8F1}"/>
              </a:ext>
            </a:extLst>
          </p:cNvPr>
          <p:cNvSpPr>
            <a:spLocks noGrp="1"/>
          </p:cNvSpPr>
          <p:nvPr>
            <p:ph type="sldNum" sz="quarter" idx="12"/>
          </p:nvPr>
        </p:nvSpPr>
        <p:spPr/>
        <p:txBody>
          <a:bodyPr/>
          <a:lstStyle/>
          <a:p>
            <a:fld id="{54244693-6B6C-42FE-9781-36DF2624C550}" type="slidenum">
              <a:rPr lang="en-GB" smtClean="0"/>
              <a:t>‹#›</a:t>
            </a:fld>
            <a:endParaRPr lang="en-GB"/>
          </a:p>
        </p:txBody>
      </p:sp>
    </p:spTree>
    <p:extLst>
      <p:ext uri="{BB962C8B-B14F-4D97-AF65-F5344CB8AC3E}">
        <p14:creationId xmlns:p14="http://schemas.microsoft.com/office/powerpoint/2010/main" val="27204232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EB3B9-67B1-5159-EC9C-BB2CE91D02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816A2D-D5EC-C380-9915-093B37D48C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70933-0621-22CD-5B14-320481DD5A3E}"/>
              </a:ext>
            </a:extLst>
          </p:cNvPr>
          <p:cNvSpPr>
            <a:spLocks noGrp="1"/>
          </p:cNvSpPr>
          <p:nvPr>
            <p:ph type="dt" sz="half" idx="10"/>
          </p:nvPr>
        </p:nvSpPr>
        <p:spPr/>
        <p:txBody>
          <a:bodyPr/>
          <a:lstStyle/>
          <a:p>
            <a:fld id="{F9EAC021-4C53-49BF-9C1D-52DDF4AB9EA7}" type="datetimeFigureOut">
              <a:rPr lang="en-GB" smtClean="0"/>
              <a:t>17/11/2023</a:t>
            </a:fld>
            <a:endParaRPr lang="en-GB"/>
          </a:p>
        </p:txBody>
      </p:sp>
      <p:sp>
        <p:nvSpPr>
          <p:cNvPr id="5" name="Footer Placeholder 4">
            <a:extLst>
              <a:ext uri="{FF2B5EF4-FFF2-40B4-BE49-F238E27FC236}">
                <a16:creationId xmlns:a16="http://schemas.microsoft.com/office/drawing/2014/main" id="{35EF0A94-B064-7ADE-F753-D9D6BEB15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CA2A3-CF85-2319-9786-457A287E18E3}"/>
              </a:ext>
            </a:extLst>
          </p:cNvPr>
          <p:cNvSpPr>
            <a:spLocks noGrp="1"/>
          </p:cNvSpPr>
          <p:nvPr>
            <p:ph type="sldNum" sz="quarter" idx="12"/>
          </p:nvPr>
        </p:nvSpPr>
        <p:spPr/>
        <p:txBody>
          <a:bodyPr/>
          <a:lstStyle/>
          <a:p>
            <a:fld id="{54244693-6B6C-42FE-9781-36DF2624C550}" type="slidenum">
              <a:rPr lang="en-GB" smtClean="0"/>
              <a:t>‹#›</a:t>
            </a:fld>
            <a:endParaRPr lang="en-GB"/>
          </a:p>
        </p:txBody>
      </p:sp>
    </p:spTree>
    <p:extLst>
      <p:ext uri="{BB962C8B-B14F-4D97-AF65-F5344CB8AC3E}">
        <p14:creationId xmlns:p14="http://schemas.microsoft.com/office/powerpoint/2010/main" val="19604936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B483CE0-72F0-CE26-7761-45C10D9C9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711A7E-83C2-9C68-6B98-5314F4B43D20}"/>
              </a:ext>
            </a:extLst>
          </p:cNvPr>
          <p:cNvSpPr>
            <a:spLocks noGrp="1"/>
          </p:cNvSpPr>
          <p:nvPr>
            <p:ph idx="1"/>
          </p:nvPr>
        </p:nvSpPr>
        <p:spPr>
          <a:xfrm>
            <a:off x="838200" y="1538545"/>
            <a:ext cx="10515600" cy="5117436"/>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0C8D3CBD-78E9-6C41-C61A-287864844849}"/>
              </a:ext>
            </a:extLst>
          </p:cNvPr>
          <p:cNvSpPr>
            <a:spLocks noGrp="1"/>
          </p:cNvSpPr>
          <p:nvPr>
            <p:ph type="title"/>
          </p:nvPr>
        </p:nvSpPr>
        <p:spPr>
          <a:xfrm>
            <a:off x="838200" y="18255"/>
            <a:ext cx="10515600" cy="1325563"/>
          </a:xfrm>
        </p:spPr>
        <p:txBody>
          <a:bodyPr/>
          <a:lstStyle>
            <a:lvl1pPr algn="ctr">
              <a:defRPr>
                <a:solidFill>
                  <a:schemeClr val="accent1">
                    <a:lumMod val="75000"/>
                  </a:schemeClr>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D7042106-93C2-BD15-DF66-3D7972F397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spTree>
    <p:extLst>
      <p:ext uri="{BB962C8B-B14F-4D97-AF65-F5344CB8AC3E}">
        <p14:creationId xmlns:p14="http://schemas.microsoft.com/office/powerpoint/2010/main" val="6023736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C6C171E-269F-9914-55BE-55FB8CED3C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E16CECE-93B3-B671-A3F0-599074EBBA90}"/>
              </a:ext>
            </a:extLst>
          </p:cNvPr>
          <p:cNvSpPr>
            <a:spLocks noGrp="1"/>
          </p:cNvSpPr>
          <p:nvPr>
            <p:ph sz="half" idx="1"/>
          </p:nvPr>
        </p:nvSpPr>
        <p:spPr>
          <a:xfrm>
            <a:off x="838200" y="1546002"/>
            <a:ext cx="5181600" cy="5109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AB6925-598B-3BFC-B1C2-E6CC757AFD55}"/>
              </a:ext>
            </a:extLst>
          </p:cNvPr>
          <p:cNvSpPr>
            <a:spLocks noGrp="1"/>
          </p:cNvSpPr>
          <p:nvPr>
            <p:ph sz="half" idx="2"/>
          </p:nvPr>
        </p:nvSpPr>
        <p:spPr>
          <a:xfrm>
            <a:off x="6172200" y="1546003"/>
            <a:ext cx="5181600" cy="5109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DF8FDC19-EC0C-725E-285B-DD23258DB788}"/>
              </a:ext>
            </a:extLst>
          </p:cNvPr>
          <p:cNvSpPr>
            <a:spLocks noGrp="1"/>
          </p:cNvSpPr>
          <p:nvPr>
            <p:ph type="title"/>
          </p:nvPr>
        </p:nvSpPr>
        <p:spPr>
          <a:xfrm>
            <a:off x="838200" y="24883"/>
            <a:ext cx="10515600" cy="1325563"/>
          </a:xfrm>
        </p:spPr>
        <p:txBody>
          <a:bodyPr/>
          <a:lstStyle>
            <a:lvl1pPr algn="ctr">
              <a:defRPr>
                <a:solidFill>
                  <a:schemeClr val="accent1">
                    <a:lumMod val="75000"/>
                  </a:schemeClr>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CEE67E55-1AAF-AFA6-FB11-15DC2BA168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spTree>
    <p:extLst>
      <p:ext uri="{BB962C8B-B14F-4D97-AF65-F5344CB8AC3E}">
        <p14:creationId xmlns:p14="http://schemas.microsoft.com/office/powerpoint/2010/main" val="25362164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B718642-C2D0-C4AD-6A4F-3AB8FE7E59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A6645A-A5B4-84D1-C969-FE7EDE13A59E}"/>
              </a:ext>
            </a:extLst>
          </p:cNvPr>
          <p:cNvSpPr>
            <a:spLocks noGrp="1"/>
          </p:cNvSpPr>
          <p:nvPr>
            <p:ph type="title"/>
          </p:nvPr>
        </p:nvSpPr>
        <p:spPr>
          <a:xfrm>
            <a:off x="839788" y="5555"/>
            <a:ext cx="10515600" cy="1325563"/>
          </a:xfrm>
        </p:spPr>
        <p:txBody>
          <a:bodyPr/>
          <a:lstStyle>
            <a:lvl1pPr algn="ctr">
              <a:defRPr>
                <a:solidFill>
                  <a:schemeClr val="accent1">
                    <a:lumMod val="75000"/>
                  </a:schemeClr>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2FBCB0-CED4-161F-8922-639102F3C3E7}"/>
              </a:ext>
            </a:extLst>
          </p:cNvPr>
          <p:cNvSpPr>
            <a:spLocks noGrp="1"/>
          </p:cNvSpPr>
          <p:nvPr>
            <p:ph type="body" idx="1"/>
          </p:nvPr>
        </p:nvSpPr>
        <p:spPr>
          <a:xfrm>
            <a:off x="839787" y="1554194"/>
            <a:ext cx="5157787" cy="82391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0A416-F3C7-074F-22CA-2A3C0144BAFC}"/>
              </a:ext>
            </a:extLst>
          </p:cNvPr>
          <p:cNvSpPr>
            <a:spLocks noGrp="1"/>
          </p:cNvSpPr>
          <p:nvPr>
            <p:ph sz="half" idx="2"/>
          </p:nvPr>
        </p:nvSpPr>
        <p:spPr>
          <a:xfrm>
            <a:off x="836612" y="2417049"/>
            <a:ext cx="5157787" cy="4277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07345-34C9-DE7E-8D52-AD9999DC9591}"/>
              </a:ext>
            </a:extLst>
          </p:cNvPr>
          <p:cNvSpPr>
            <a:spLocks noGrp="1"/>
          </p:cNvSpPr>
          <p:nvPr>
            <p:ph type="body" sz="quarter" idx="3"/>
          </p:nvPr>
        </p:nvSpPr>
        <p:spPr>
          <a:xfrm>
            <a:off x="6172200" y="1554194"/>
            <a:ext cx="5183188" cy="82391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3EC1E8-69DB-3B4A-3E0B-5D8368B8922A}"/>
              </a:ext>
            </a:extLst>
          </p:cNvPr>
          <p:cNvSpPr>
            <a:spLocks noGrp="1"/>
          </p:cNvSpPr>
          <p:nvPr>
            <p:ph sz="quarter" idx="4"/>
          </p:nvPr>
        </p:nvSpPr>
        <p:spPr>
          <a:xfrm>
            <a:off x="6172200" y="2417049"/>
            <a:ext cx="5183188" cy="4277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BB838115-B41F-3D54-42A6-09021A67A7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spTree>
    <p:extLst>
      <p:ext uri="{BB962C8B-B14F-4D97-AF65-F5344CB8AC3E}">
        <p14:creationId xmlns:p14="http://schemas.microsoft.com/office/powerpoint/2010/main" val="9754734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6D77DE7-0FC0-D05C-4687-B6A75D225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AF4D1AD-1CD4-491D-AA92-30D9416E4C33}"/>
              </a:ext>
            </a:extLst>
          </p:cNvPr>
          <p:cNvSpPr>
            <a:spLocks noGrp="1"/>
          </p:cNvSpPr>
          <p:nvPr>
            <p:ph type="title"/>
          </p:nvPr>
        </p:nvSpPr>
        <p:spPr>
          <a:xfrm>
            <a:off x="838200" y="0"/>
            <a:ext cx="10515600" cy="1325563"/>
          </a:xfrm>
        </p:spPr>
        <p:txBody>
          <a:bodyPr/>
          <a:lstStyle>
            <a:lvl1pPr algn="ctr">
              <a:defRPr>
                <a:solidFill>
                  <a:schemeClr val="accent1">
                    <a:lumMod val="75000"/>
                  </a:schemeClr>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57187994-321D-D934-20B9-F32EA3E6E8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spTree>
    <p:extLst>
      <p:ext uri="{BB962C8B-B14F-4D97-AF65-F5344CB8AC3E}">
        <p14:creationId xmlns:p14="http://schemas.microsoft.com/office/powerpoint/2010/main" val="9191757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3EA686D-A4AE-67F1-9786-9894E295E6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58930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title Slide non-animate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8B7429C-256D-D6A1-ECE1-DCD3CB7FF32C}"/>
              </a:ext>
            </a:extLst>
          </p:cNvPr>
          <p:cNvSpPr/>
          <p:nvPr/>
        </p:nvSpPr>
        <p:spPr>
          <a:xfrm>
            <a:off x="0" y="1"/>
            <a:ext cx="12192007" cy="6858004"/>
          </a:xfrm>
          <a:custGeom>
            <a:avLst/>
            <a:gdLst>
              <a:gd name="connsiteX0" fmla="*/ 748 w 12192007"/>
              <a:gd name="connsiteY0" fmla="*/ 314 h 6858004"/>
              <a:gd name="connsiteX1" fmla="*/ 12192756 w 12192007"/>
              <a:gd name="connsiteY1" fmla="*/ 314 h 6858004"/>
              <a:gd name="connsiteX2" fmla="*/ 12192756 w 12192007"/>
              <a:gd name="connsiteY2" fmla="*/ 6858318 h 6858004"/>
              <a:gd name="connsiteX3" fmla="*/ 748 w 12192007"/>
              <a:gd name="connsiteY3" fmla="*/ 6858318 h 6858004"/>
            </a:gdLst>
            <a:ahLst/>
            <a:cxnLst>
              <a:cxn ang="0">
                <a:pos x="connsiteX0" y="connsiteY0"/>
              </a:cxn>
              <a:cxn ang="0">
                <a:pos x="connsiteX1" y="connsiteY1"/>
              </a:cxn>
              <a:cxn ang="0">
                <a:pos x="connsiteX2" y="connsiteY2"/>
              </a:cxn>
              <a:cxn ang="0">
                <a:pos x="connsiteX3" y="connsiteY3"/>
              </a:cxn>
            </a:cxnLst>
            <a:rect l="l" t="t" r="r" b="b"/>
            <a:pathLst>
              <a:path w="12192007" h="6858004">
                <a:moveTo>
                  <a:pt x="748" y="314"/>
                </a:moveTo>
                <a:lnTo>
                  <a:pt x="12192756" y="314"/>
                </a:lnTo>
                <a:lnTo>
                  <a:pt x="12192756" y="6858318"/>
                </a:lnTo>
                <a:lnTo>
                  <a:pt x="748" y="6858318"/>
                </a:lnTo>
                <a:close/>
              </a:path>
            </a:pathLst>
          </a:custGeom>
          <a:solidFill>
            <a:srgbClr val="F4F4F4"/>
          </a:solidFill>
          <a:ln w="88944" cap="rnd">
            <a:noFill/>
            <a:prstDash val="solid"/>
            <a:round/>
          </a:ln>
        </p:spPr>
        <p:txBody>
          <a:bodyPr rtlCol="0" anchor="ctr"/>
          <a:lstStyle/>
          <a:p>
            <a:endParaRPr lang="en-GB"/>
          </a:p>
        </p:txBody>
      </p:sp>
      <p:pic>
        <p:nvPicPr>
          <p:cNvPr id="27" name="Picture 26">
            <a:extLst>
              <a:ext uri="{FF2B5EF4-FFF2-40B4-BE49-F238E27FC236}">
                <a16:creationId xmlns:a16="http://schemas.microsoft.com/office/drawing/2014/main" id="{E10F7917-2696-4574-AA8C-A4C3F004F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sp>
        <p:nvSpPr>
          <p:cNvPr id="6" name="Freeform: Shape 5">
            <a:extLst>
              <a:ext uri="{FF2B5EF4-FFF2-40B4-BE49-F238E27FC236}">
                <a16:creationId xmlns:a16="http://schemas.microsoft.com/office/drawing/2014/main" id="{F232A5ED-092C-372F-0706-1B363A61544D}"/>
              </a:ext>
            </a:extLst>
          </p:cNvPr>
          <p:cNvSpPr/>
          <p:nvPr/>
        </p:nvSpPr>
        <p:spPr>
          <a:xfrm>
            <a:off x="1852694" y="5"/>
            <a:ext cx="10339267" cy="6857983"/>
          </a:xfrm>
          <a:custGeom>
            <a:avLst/>
            <a:gdLst>
              <a:gd name="connsiteX0" fmla="*/ 10339427 w 10339267"/>
              <a:gd name="connsiteY0" fmla="*/ -315 h 6857983"/>
              <a:gd name="connsiteX1" fmla="*/ 1473359 w 10339267"/>
              <a:gd name="connsiteY1" fmla="*/ -315 h 6857983"/>
              <a:gd name="connsiteX2" fmla="*/ 160 w 10339267"/>
              <a:gd name="connsiteY2" fmla="*/ -315 h 6857983"/>
              <a:gd name="connsiteX3" fmla="*/ 6858168 w 10339267"/>
              <a:gd name="connsiteY3" fmla="*/ 6857669 h 6857983"/>
              <a:gd name="connsiteX4" fmla="*/ 10339427 w 10339267"/>
              <a:gd name="connsiteY4" fmla="*/ 6857669 h 685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9267" h="6857983">
                <a:moveTo>
                  <a:pt x="10339427" y="-315"/>
                </a:moveTo>
                <a:lnTo>
                  <a:pt x="1473359" y="-315"/>
                </a:lnTo>
                <a:lnTo>
                  <a:pt x="160" y="-315"/>
                </a:lnTo>
                <a:lnTo>
                  <a:pt x="6858168" y="6857669"/>
                </a:lnTo>
                <a:lnTo>
                  <a:pt x="10339427" y="6857669"/>
                </a:lnTo>
                <a:close/>
              </a:path>
            </a:pathLst>
          </a:custGeom>
          <a:solidFill>
            <a:srgbClr val="1C4392"/>
          </a:solidFill>
          <a:ln w="88943" cap="rnd">
            <a:noFill/>
            <a:prstDash val="solid"/>
            <a:round/>
          </a:ln>
        </p:spPr>
        <p:txBody>
          <a:bodyPr rtlCol="0" anchor="ctr"/>
          <a:lstStyle/>
          <a:p>
            <a:endParaRPr lang="en-GB"/>
          </a:p>
        </p:txBody>
      </p:sp>
      <p:sp>
        <p:nvSpPr>
          <p:cNvPr id="2" name="Title 1">
            <a:extLst>
              <a:ext uri="{FF2B5EF4-FFF2-40B4-BE49-F238E27FC236}">
                <a16:creationId xmlns:a16="http://schemas.microsoft.com/office/drawing/2014/main" id="{75A8A080-AA50-3EB8-4121-B88BF09E624D}"/>
              </a:ext>
            </a:extLst>
          </p:cNvPr>
          <p:cNvSpPr>
            <a:spLocks noGrp="1"/>
          </p:cNvSpPr>
          <p:nvPr>
            <p:ph type="title"/>
          </p:nvPr>
        </p:nvSpPr>
        <p:spPr>
          <a:xfrm>
            <a:off x="5390707" y="2832518"/>
            <a:ext cx="6570183" cy="1192964"/>
          </a:xfrm>
        </p:spPr>
        <p:txBody>
          <a:bodyPr/>
          <a:lstStyle>
            <a:lvl1pPr algn="r">
              <a:defRPr>
                <a:solidFill>
                  <a:schemeClr val="bg1"/>
                </a:solidFill>
              </a:defRPr>
            </a:lvl1pPr>
          </a:lstStyle>
          <a:p>
            <a:r>
              <a:rPr lang="en-US"/>
              <a:t>Click to edit Master title style</a:t>
            </a:r>
            <a:endParaRPr lang="en-GB"/>
          </a:p>
        </p:txBody>
      </p:sp>
      <p:sp>
        <p:nvSpPr>
          <p:cNvPr id="22" name="Text Placeholder 2">
            <a:extLst>
              <a:ext uri="{FF2B5EF4-FFF2-40B4-BE49-F238E27FC236}">
                <a16:creationId xmlns:a16="http://schemas.microsoft.com/office/drawing/2014/main" id="{80DCD9D3-9BD5-4713-AF23-700B66515A93}"/>
              </a:ext>
            </a:extLst>
          </p:cNvPr>
          <p:cNvSpPr>
            <a:spLocks noGrp="1"/>
          </p:cNvSpPr>
          <p:nvPr>
            <p:ph type="body" idx="1"/>
          </p:nvPr>
        </p:nvSpPr>
        <p:spPr>
          <a:xfrm>
            <a:off x="6455440" y="4134312"/>
            <a:ext cx="550545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Graphic 3">
            <a:extLst>
              <a:ext uri="{FF2B5EF4-FFF2-40B4-BE49-F238E27FC236}">
                <a16:creationId xmlns:a16="http://schemas.microsoft.com/office/drawing/2014/main" id="{F4D29F5C-F747-4313-956D-5C98FBACC7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730250" cy="6858000"/>
          </a:xfrm>
          <a:prstGeom prst="rect">
            <a:avLst/>
          </a:prstGeom>
        </p:spPr>
      </p:pic>
    </p:spTree>
    <p:extLst>
      <p:ext uri="{BB962C8B-B14F-4D97-AF65-F5344CB8AC3E}">
        <p14:creationId xmlns:p14="http://schemas.microsoft.com/office/powerpoint/2010/main" val="22100023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tional) Timeline">
    <p:spTree>
      <p:nvGrpSpPr>
        <p:cNvPr id="1" name=""/>
        <p:cNvGrpSpPr/>
        <p:nvPr/>
      </p:nvGrpSpPr>
      <p:grpSpPr>
        <a:xfrm>
          <a:off x="0" y="0"/>
          <a:ext cx="0" cy="0"/>
          <a:chOff x="0" y="0"/>
          <a:chExt cx="0" cy="0"/>
        </a:xfrm>
      </p:grpSpPr>
      <p:grpSp>
        <p:nvGrpSpPr>
          <p:cNvPr id="3" name="Graphic 24">
            <a:extLst>
              <a:ext uri="{FF2B5EF4-FFF2-40B4-BE49-F238E27FC236}">
                <a16:creationId xmlns:a16="http://schemas.microsoft.com/office/drawing/2014/main" id="{BED080A8-82FE-11C5-9BFE-6A2450D7FF61}"/>
              </a:ext>
            </a:extLst>
          </p:cNvPr>
          <p:cNvGrpSpPr/>
          <p:nvPr/>
        </p:nvGrpSpPr>
        <p:grpSpPr>
          <a:xfrm>
            <a:off x="42" y="45"/>
            <a:ext cx="12192007" cy="6858005"/>
            <a:chOff x="42" y="45"/>
            <a:chExt cx="12192007" cy="6858005"/>
          </a:xfrm>
        </p:grpSpPr>
        <p:sp>
          <p:nvSpPr>
            <p:cNvPr id="4" name="Freeform: Shape 3">
              <a:extLst>
                <a:ext uri="{FF2B5EF4-FFF2-40B4-BE49-F238E27FC236}">
                  <a16:creationId xmlns:a16="http://schemas.microsoft.com/office/drawing/2014/main" id="{CC0F9FE9-0293-2F50-6EDF-703D31DC157A}"/>
                </a:ext>
              </a:extLst>
            </p:cNvPr>
            <p:cNvSpPr/>
            <p:nvPr/>
          </p:nvSpPr>
          <p:spPr>
            <a:xfrm>
              <a:off x="42" y="46"/>
              <a:ext cx="12192007" cy="6858004"/>
            </a:xfrm>
            <a:custGeom>
              <a:avLst/>
              <a:gdLst>
                <a:gd name="connsiteX0" fmla="*/ 72 w 12192007"/>
                <a:gd name="connsiteY0" fmla="*/ -1365 h 6858004"/>
                <a:gd name="connsiteX1" fmla="*/ 12192080 w 12192007"/>
                <a:gd name="connsiteY1" fmla="*/ -1365 h 6858004"/>
                <a:gd name="connsiteX2" fmla="*/ 12192080 w 12192007"/>
                <a:gd name="connsiteY2" fmla="*/ 6856640 h 6858004"/>
                <a:gd name="connsiteX3" fmla="*/ 72 w 12192007"/>
                <a:gd name="connsiteY3" fmla="*/ 6856640 h 6858004"/>
              </a:gdLst>
              <a:ahLst/>
              <a:cxnLst>
                <a:cxn ang="0">
                  <a:pos x="connsiteX0" y="connsiteY0"/>
                </a:cxn>
                <a:cxn ang="0">
                  <a:pos x="connsiteX1" y="connsiteY1"/>
                </a:cxn>
                <a:cxn ang="0">
                  <a:pos x="connsiteX2" y="connsiteY2"/>
                </a:cxn>
                <a:cxn ang="0">
                  <a:pos x="connsiteX3" y="connsiteY3"/>
                </a:cxn>
              </a:cxnLst>
              <a:rect l="l" t="t" r="r" b="b"/>
              <a:pathLst>
                <a:path w="12192007" h="6858004">
                  <a:moveTo>
                    <a:pt x="72" y="-1365"/>
                  </a:moveTo>
                  <a:lnTo>
                    <a:pt x="12192080" y="-1365"/>
                  </a:lnTo>
                  <a:lnTo>
                    <a:pt x="12192080" y="6856640"/>
                  </a:lnTo>
                  <a:lnTo>
                    <a:pt x="72" y="6856640"/>
                  </a:lnTo>
                  <a:close/>
                </a:path>
              </a:pathLst>
            </a:custGeom>
            <a:solidFill>
              <a:srgbClr val="F4F4F4"/>
            </a:solidFill>
            <a:ln w="88944" cap="rnd">
              <a:noFill/>
              <a:prstDash val="solid"/>
              <a:round/>
            </a:ln>
          </p:spPr>
          <p:txBody>
            <a:bodyPr rtlCol="0" anchor="ctr"/>
            <a:lstStyle/>
            <a:p>
              <a:endParaRPr lang="en-GB"/>
            </a:p>
          </p:txBody>
        </p:sp>
        <p:sp>
          <p:nvSpPr>
            <p:cNvPr id="5" name="Freeform: Shape 4">
              <a:extLst>
                <a:ext uri="{FF2B5EF4-FFF2-40B4-BE49-F238E27FC236}">
                  <a16:creationId xmlns:a16="http://schemas.microsoft.com/office/drawing/2014/main" id="{E98F58CD-7585-57AA-256D-7C2DB53F79BB}"/>
                </a:ext>
              </a:extLst>
            </p:cNvPr>
            <p:cNvSpPr/>
            <p:nvPr/>
          </p:nvSpPr>
          <p:spPr>
            <a:xfrm>
              <a:off x="1691107" y="45"/>
              <a:ext cx="10500822" cy="6858004"/>
            </a:xfrm>
            <a:custGeom>
              <a:avLst/>
              <a:gdLst>
                <a:gd name="connsiteX0" fmla="*/ 170 w 10500822"/>
                <a:gd name="connsiteY0" fmla="*/ -1364 h 6858004"/>
                <a:gd name="connsiteX1" fmla="*/ 5384982 w 10500822"/>
                <a:gd name="connsiteY1" fmla="*/ 6856640 h 6858004"/>
                <a:gd name="connsiteX2" fmla="*/ 10500993 w 10500822"/>
                <a:gd name="connsiteY2" fmla="*/ 6856640 h 6858004"/>
                <a:gd name="connsiteX3" fmla="*/ 10500993 w 10500822"/>
                <a:gd name="connsiteY3" fmla="*/ -1364 h 6858004"/>
              </a:gdLst>
              <a:ahLst/>
              <a:cxnLst>
                <a:cxn ang="0">
                  <a:pos x="connsiteX0" y="connsiteY0"/>
                </a:cxn>
                <a:cxn ang="0">
                  <a:pos x="connsiteX1" y="connsiteY1"/>
                </a:cxn>
                <a:cxn ang="0">
                  <a:pos x="connsiteX2" y="connsiteY2"/>
                </a:cxn>
                <a:cxn ang="0">
                  <a:pos x="connsiteX3" y="connsiteY3"/>
                </a:cxn>
              </a:cxnLst>
              <a:rect l="l" t="t" r="r" b="b"/>
              <a:pathLst>
                <a:path w="10500822" h="6858004">
                  <a:moveTo>
                    <a:pt x="170" y="-1364"/>
                  </a:moveTo>
                  <a:lnTo>
                    <a:pt x="5384982" y="6856640"/>
                  </a:lnTo>
                  <a:lnTo>
                    <a:pt x="10500993" y="6856640"/>
                  </a:lnTo>
                  <a:lnTo>
                    <a:pt x="10500993" y="-1364"/>
                  </a:lnTo>
                  <a:close/>
                </a:path>
              </a:pathLst>
            </a:custGeom>
            <a:solidFill>
              <a:srgbClr val="1C4392"/>
            </a:solidFill>
            <a:ln w="88944" cap="rnd">
              <a:noFill/>
              <a:prstDash val="solid"/>
              <a:round/>
            </a:ln>
          </p:spPr>
          <p:txBody>
            <a:bodyPr rtlCol="0" anchor="ctr"/>
            <a:lstStyle/>
            <a:p>
              <a:endParaRPr lang="en-GB"/>
            </a:p>
          </p:txBody>
        </p:sp>
      </p:grpSp>
      <p:sp>
        <p:nvSpPr>
          <p:cNvPr id="2" name="Title 1">
            <a:extLst>
              <a:ext uri="{FF2B5EF4-FFF2-40B4-BE49-F238E27FC236}">
                <a16:creationId xmlns:a16="http://schemas.microsoft.com/office/drawing/2014/main" id="{75A8A080-AA50-3EB8-4121-B88BF09E624D}"/>
              </a:ext>
            </a:extLst>
          </p:cNvPr>
          <p:cNvSpPr>
            <a:spLocks noGrp="1"/>
          </p:cNvSpPr>
          <p:nvPr>
            <p:ph type="title"/>
          </p:nvPr>
        </p:nvSpPr>
        <p:spPr>
          <a:xfrm>
            <a:off x="6788150" y="136525"/>
            <a:ext cx="5257800" cy="1192964"/>
          </a:xfrm>
        </p:spPr>
        <p:txBody>
          <a:bodyPr/>
          <a:lstStyle>
            <a:lvl1pPr algn="r">
              <a:defRPr>
                <a:solidFill>
                  <a:schemeClr val="bg1"/>
                </a:solidFill>
              </a:defRPr>
            </a:lvl1pPr>
          </a:lstStyle>
          <a:p>
            <a:r>
              <a:rPr lang="en-US"/>
              <a:t>Click to edit Master title style</a:t>
            </a:r>
            <a:endParaRPr lang="en-GB"/>
          </a:p>
        </p:txBody>
      </p:sp>
      <p:sp>
        <p:nvSpPr>
          <p:cNvPr id="9" name="Text Placeholder 15">
            <a:extLst>
              <a:ext uri="{FF2B5EF4-FFF2-40B4-BE49-F238E27FC236}">
                <a16:creationId xmlns:a16="http://schemas.microsoft.com/office/drawing/2014/main" id="{9310B37D-32A8-49DB-3EF6-633C70431F06}"/>
              </a:ext>
            </a:extLst>
          </p:cNvPr>
          <p:cNvSpPr>
            <a:spLocks noGrp="1"/>
          </p:cNvSpPr>
          <p:nvPr>
            <p:ph type="body" sz="quarter" idx="13" hasCustomPrompt="1"/>
          </p:nvPr>
        </p:nvSpPr>
        <p:spPr>
          <a:xfrm>
            <a:off x="415018" y="15509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0" name="Text Placeholder 15">
            <a:extLst>
              <a:ext uri="{FF2B5EF4-FFF2-40B4-BE49-F238E27FC236}">
                <a16:creationId xmlns:a16="http://schemas.microsoft.com/office/drawing/2014/main" id="{391BAAE6-2076-9337-996B-6F3A26538823}"/>
              </a:ext>
            </a:extLst>
          </p:cNvPr>
          <p:cNvSpPr>
            <a:spLocks noGrp="1"/>
          </p:cNvSpPr>
          <p:nvPr>
            <p:ph type="body" sz="quarter" idx="14" hasCustomPrompt="1"/>
          </p:nvPr>
        </p:nvSpPr>
        <p:spPr>
          <a:xfrm>
            <a:off x="981075" y="262731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1" name="Text Placeholder 15">
            <a:extLst>
              <a:ext uri="{FF2B5EF4-FFF2-40B4-BE49-F238E27FC236}">
                <a16:creationId xmlns:a16="http://schemas.microsoft.com/office/drawing/2014/main" id="{8854BA75-2929-B037-0263-48A78BAC5C0F}"/>
              </a:ext>
            </a:extLst>
          </p:cNvPr>
          <p:cNvSpPr>
            <a:spLocks noGrp="1"/>
          </p:cNvSpPr>
          <p:nvPr>
            <p:ph type="body" sz="quarter" idx="15" hasCustomPrompt="1"/>
          </p:nvPr>
        </p:nvSpPr>
        <p:spPr>
          <a:xfrm>
            <a:off x="1587500" y="370363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2" name="Text Placeholder 15">
            <a:extLst>
              <a:ext uri="{FF2B5EF4-FFF2-40B4-BE49-F238E27FC236}">
                <a16:creationId xmlns:a16="http://schemas.microsoft.com/office/drawing/2014/main" id="{1E931A9E-C4DC-7117-13ED-AD4CF5DCFE89}"/>
              </a:ext>
            </a:extLst>
          </p:cNvPr>
          <p:cNvSpPr>
            <a:spLocks noGrp="1"/>
          </p:cNvSpPr>
          <p:nvPr>
            <p:ph type="body" sz="quarter" idx="16" hasCustomPrompt="1"/>
          </p:nvPr>
        </p:nvSpPr>
        <p:spPr>
          <a:xfrm>
            <a:off x="2171700" y="477996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3" name="Text Placeholder 15">
            <a:extLst>
              <a:ext uri="{FF2B5EF4-FFF2-40B4-BE49-F238E27FC236}">
                <a16:creationId xmlns:a16="http://schemas.microsoft.com/office/drawing/2014/main" id="{944BA196-2E9C-571F-7EB1-11CACFBCC29F}"/>
              </a:ext>
            </a:extLst>
          </p:cNvPr>
          <p:cNvSpPr>
            <a:spLocks noGrp="1"/>
          </p:cNvSpPr>
          <p:nvPr>
            <p:ph type="body" sz="quarter" idx="17" hasCustomPrompt="1"/>
          </p:nvPr>
        </p:nvSpPr>
        <p:spPr>
          <a:xfrm>
            <a:off x="4668235" y="1664328"/>
            <a:ext cx="5539095" cy="1010842"/>
          </a:xfrm>
        </p:spPr>
        <p:txBody>
          <a:bodyPr anchor="t">
            <a:normAutofit/>
          </a:bodyPr>
          <a:lstStyle>
            <a:lvl1pPr marL="0" indent="0" algn="l">
              <a:lnSpc>
                <a:spcPct val="100000"/>
              </a:lnSpc>
              <a:buNone/>
              <a:defRPr sz="1400" spc="50" baseline="0">
                <a:solidFill>
                  <a:schemeClr val="bg1"/>
                </a:solidFill>
              </a:defRPr>
            </a:lvl1pPr>
          </a:lstStyle>
          <a:p>
            <a:pPr lvl="0"/>
            <a:r>
              <a:rPr lang="en-US"/>
              <a:t>Click to edit master text style</a:t>
            </a:r>
          </a:p>
        </p:txBody>
      </p:sp>
      <p:sp>
        <p:nvSpPr>
          <p:cNvPr id="14" name="Text Placeholder 15">
            <a:extLst>
              <a:ext uri="{FF2B5EF4-FFF2-40B4-BE49-F238E27FC236}">
                <a16:creationId xmlns:a16="http://schemas.microsoft.com/office/drawing/2014/main" id="{121B1960-4BC3-331A-C0CC-85A5412475FA}"/>
              </a:ext>
            </a:extLst>
          </p:cNvPr>
          <p:cNvSpPr>
            <a:spLocks noGrp="1"/>
          </p:cNvSpPr>
          <p:nvPr>
            <p:ph type="body" sz="quarter" idx="18" hasCustomPrompt="1"/>
          </p:nvPr>
        </p:nvSpPr>
        <p:spPr>
          <a:xfrm>
            <a:off x="5252728" y="2743178"/>
            <a:ext cx="5539095" cy="1010842"/>
          </a:xfrm>
        </p:spPr>
        <p:txBody>
          <a:bodyPr anchor="t">
            <a:normAutofit/>
          </a:bodyPr>
          <a:lstStyle>
            <a:lvl1pPr marL="0" indent="0" algn="l">
              <a:lnSpc>
                <a:spcPct val="100000"/>
              </a:lnSpc>
              <a:buNone/>
              <a:defRPr sz="1400" spc="50" baseline="0">
                <a:solidFill>
                  <a:schemeClr val="bg1"/>
                </a:solidFill>
              </a:defRPr>
            </a:lvl1pPr>
          </a:lstStyle>
          <a:p>
            <a:pPr lvl="0"/>
            <a:r>
              <a:rPr lang="en-US"/>
              <a:t>Click to edit master text style</a:t>
            </a:r>
          </a:p>
        </p:txBody>
      </p:sp>
      <p:sp>
        <p:nvSpPr>
          <p:cNvPr id="15" name="Text Placeholder 15">
            <a:extLst>
              <a:ext uri="{FF2B5EF4-FFF2-40B4-BE49-F238E27FC236}">
                <a16:creationId xmlns:a16="http://schemas.microsoft.com/office/drawing/2014/main" id="{E71DB349-ECA9-B57C-90DE-47956AB5A532}"/>
              </a:ext>
            </a:extLst>
          </p:cNvPr>
          <p:cNvSpPr>
            <a:spLocks noGrp="1"/>
          </p:cNvSpPr>
          <p:nvPr>
            <p:ph type="body" sz="quarter" idx="19" hasCustomPrompt="1"/>
          </p:nvPr>
        </p:nvSpPr>
        <p:spPr>
          <a:xfrm>
            <a:off x="5843637" y="3825244"/>
            <a:ext cx="5539095" cy="1010842"/>
          </a:xfrm>
        </p:spPr>
        <p:txBody>
          <a:bodyPr anchor="t">
            <a:normAutofit/>
          </a:bodyPr>
          <a:lstStyle>
            <a:lvl1pPr marL="0" indent="0" algn="l">
              <a:lnSpc>
                <a:spcPct val="100000"/>
              </a:lnSpc>
              <a:buNone/>
              <a:defRPr sz="1400" spc="50" baseline="0">
                <a:solidFill>
                  <a:schemeClr val="bg1"/>
                </a:solidFill>
              </a:defRPr>
            </a:lvl1pPr>
          </a:lstStyle>
          <a:p>
            <a:pPr lvl="0"/>
            <a:r>
              <a:rPr lang="en-US"/>
              <a:t>Click to edit master text style</a:t>
            </a:r>
          </a:p>
        </p:txBody>
      </p:sp>
      <p:sp>
        <p:nvSpPr>
          <p:cNvPr id="16" name="Text Placeholder 15">
            <a:extLst>
              <a:ext uri="{FF2B5EF4-FFF2-40B4-BE49-F238E27FC236}">
                <a16:creationId xmlns:a16="http://schemas.microsoft.com/office/drawing/2014/main" id="{68307D9D-9B8E-684A-FA69-12510F17F1AB}"/>
              </a:ext>
            </a:extLst>
          </p:cNvPr>
          <p:cNvSpPr>
            <a:spLocks noGrp="1"/>
          </p:cNvSpPr>
          <p:nvPr>
            <p:ph type="body" sz="quarter" idx="20" hasCustomPrompt="1"/>
          </p:nvPr>
        </p:nvSpPr>
        <p:spPr>
          <a:xfrm>
            <a:off x="6441979" y="4894280"/>
            <a:ext cx="5539095" cy="1010842"/>
          </a:xfrm>
        </p:spPr>
        <p:txBody>
          <a:bodyPr anchor="t">
            <a:normAutofit/>
          </a:bodyPr>
          <a:lstStyle>
            <a:lvl1pPr marL="0" indent="0" algn="l">
              <a:lnSpc>
                <a:spcPct val="100000"/>
              </a:lnSpc>
              <a:buNone/>
              <a:defRPr sz="1400" spc="50" baseline="0">
                <a:solidFill>
                  <a:schemeClr val="bg1"/>
                </a:solidFill>
              </a:defRPr>
            </a:lvl1pPr>
          </a:lstStyle>
          <a:p>
            <a:pPr lvl="0"/>
            <a:r>
              <a:rPr lang="en-US"/>
              <a:t>Click to edit master text style</a:t>
            </a:r>
          </a:p>
        </p:txBody>
      </p:sp>
      <p:cxnSp>
        <p:nvCxnSpPr>
          <p:cNvPr id="17" name="Straight Connector 16">
            <a:extLst>
              <a:ext uri="{FF2B5EF4-FFF2-40B4-BE49-F238E27FC236}">
                <a16:creationId xmlns:a16="http://schemas.microsoft.com/office/drawing/2014/main" id="{8075BBD1-F3AD-524F-4F6F-36E88B69E587}"/>
              </a:ext>
              <a:ext uri="{C183D7F6-B498-43B3-948B-1728B52AA6E4}">
                <adec:decorative xmlns:adec="http://schemas.microsoft.com/office/drawing/2017/decorative" val="1"/>
              </a:ext>
            </a:extLst>
          </p:cNvPr>
          <p:cNvCxnSpPr>
            <a:cxnSpLocks/>
          </p:cNvCxnSpPr>
          <p:nvPr/>
        </p:nvCxnSpPr>
        <p:spPr>
          <a:xfrm>
            <a:off x="4620215" y="50937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C70B714D-E643-BC23-80C1-B5EBB60BF893}"/>
              </a:ext>
              <a:ext uri="{C183D7F6-B498-43B3-948B-1728B52AA6E4}">
                <adec:decorative xmlns:adec="http://schemas.microsoft.com/office/drawing/2017/decorative" val="1"/>
              </a:ext>
            </a:extLst>
          </p:cNvPr>
          <p:cNvCxnSpPr>
            <a:cxnSpLocks/>
          </p:cNvCxnSpPr>
          <p:nvPr/>
        </p:nvCxnSpPr>
        <p:spPr>
          <a:xfrm>
            <a:off x="4026617" y="401830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70BA284A-C570-BC33-E4FE-AED6C6924285}"/>
              </a:ext>
              <a:ext uri="{C183D7F6-B498-43B3-948B-1728B52AA6E4}">
                <adec:decorative xmlns:adec="http://schemas.microsoft.com/office/drawing/2017/decorative" val="1"/>
              </a:ext>
            </a:extLst>
          </p:cNvPr>
          <p:cNvCxnSpPr>
            <a:cxnSpLocks/>
          </p:cNvCxnSpPr>
          <p:nvPr/>
        </p:nvCxnSpPr>
        <p:spPr>
          <a:xfrm>
            <a:off x="3440153" y="294253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0B472F8A-4E8A-42A3-CC0A-975DEF23F902}"/>
              </a:ext>
              <a:ext uri="{C183D7F6-B498-43B3-948B-1728B52AA6E4}">
                <adec:decorative xmlns:adec="http://schemas.microsoft.com/office/drawing/2017/decorative" val="1"/>
              </a:ext>
            </a:extLst>
          </p:cNvPr>
          <p:cNvCxnSpPr>
            <a:cxnSpLocks/>
          </p:cNvCxnSpPr>
          <p:nvPr/>
        </p:nvCxnSpPr>
        <p:spPr>
          <a:xfrm>
            <a:off x="2852963" y="1865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pic>
        <p:nvPicPr>
          <p:cNvPr id="27" name="Picture 26">
            <a:extLst>
              <a:ext uri="{FF2B5EF4-FFF2-40B4-BE49-F238E27FC236}">
                <a16:creationId xmlns:a16="http://schemas.microsoft.com/office/drawing/2014/main" id="{E10F7917-2696-4574-AA8C-A4C3F004F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757" y="6505570"/>
            <a:ext cx="1928486" cy="281659"/>
          </a:xfrm>
          <a:prstGeom prst="rect">
            <a:avLst/>
          </a:prstGeom>
        </p:spPr>
      </p:pic>
      <p:pic>
        <p:nvPicPr>
          <p:cNvPr id="21" name="Graphic 20">
            <a:extLst>
              <a:ext uri="{FF2B5EF4-FFF2-40B4-BE49-F238E27FC236}">
                <a16:creationId xmlns:a16="http://schemas.microsoft.com/office/drawing/2014/main" id="{58A8A56A-1807-48A5-99E8-CBC0E6A12A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6"/>
            <a:ext cx="730250" cy="6858000"/>
          </a:xfrm>
          <a:prstGeom prst="rect">
            <a:avLst/>
          </a:prstGeom>
        </p:spPr>
      </p:pic>
    </p:spTree>
    <p:extLst>
      <p:ext uri="{BB962C8B-B14F-4D97-AF65-F5344CB8AC3E}">
        <p14:creationId xmlns:p14="http://schemas.microsoft.com/office/powerpoint/2010/main" val="17192428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tional) Sub-title slide with animation">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48F686EB-36F6-45D1-AC83-4DF4100D89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5" name="Graphic 24">
            <a:extLst>
              <a:ext uri="{FF2B5EF4-FFF2-40B4-BE49-F238E27FC236}">
                <a16:creationId xmlns:a16="http://schemas.microsoft.com/office/drawing/2014/main" id="{6442DE6C-BD4A-402E-9E55-4405686E60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7"/>
            <a:ext cx="10090150" cy="6858000"/>
          </a:xfrm>
          <a:prstGeom prst="rect">
            <a:avLst/>
          </a:prstGeom>
        </p:spPr>
      </p:pic>
      <p:sp>
        <p:nvSpPr>
          <p:cNvPr id="19" name="Freeform: Shape 18">
            <a:extLst>
              <a:ext uri="{FF2B5EF4-FFF2-40B4-BE49-F238E27FC236}">
                <a16:creationId xmlns:a16="http://schemas.microsoft.com/office/drawing/2014/main" id="{8F769485-504C-4D8F-9D81-A303C46CC203}"/>
              </a:ext>
            </a:extLst>
          </p:cNvPr>
          <p:cNvSpPr/>
          <p:nvPr/>
        </p:nvSpPr>
        <p:spPr>
          <a:xfrm>
            <a:off x="2667034" y="3428932"/>
            <a:ext cx="6857932" cy="3429011"/>
          </a:xfrm>
          <a:custGeom>
            <a:avLst/>
            <a:gdLst>
              <a:gd name="connsiteX0" fmla="*/ 3428522 w 6857932"/>
              <a:gd name="connsiteY0" fmla="*/ 936 h 3429011"/>
              <a:gd name="connsiteX1" fmla="*/ 1895401 w 6857932"/>
              <a:gd name="connsiteY1" fmla="*/ 1534105 h 3429011"/>
              <a:gd name="connsiteX2" fmla="*/ -529 w 6857932"/>
              <a:gd name="connsiteY2" fmla="*/ 3429948 h 3429011"/>
              <a:gd name="connsiteX3" fmla="*/ 1895401 w 6857932"/>
              <a:gd name="connsiteY3" fmla="*/ 3429948 h 3429011"/>
              <a:gd name="connsiteX4" fmla="*/ 4961643 w 6857932"/>
              <a:gd name="connsiteY4" fmla="*/ 3429948 h 3429011"/>
              <a:gd name="connsiteX5" fmla="*/ 6857404 w 6857932"/>
              <a:gd name="connsiteY5" fmla="*/ 3429948 h 3429011"/>
              <a:gd name="connsiteX6" fmla="*/ 4961643 w 6857932"/>
              <a:gd name="connsiteY6" fmla="*/ 1534105 h 342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32" h="3429011">
                <a:moveTo>
                  <a:pt x="3428522" y="936"/>
                </a:moveTo>
                <a:lnTo>
                  <a:pt x="1895401" y="1534105"/>
                </a:lnTo>
                <a:lnTo>
                  <a:pt x="-529" y="3429948"/>
                </a:lnTo>
                <a:lnTo>
                  <a:pt x="1895401" y="3429948"/>
                </a:lnTo>
                <a:lnTo>
                  <a:pt x="4961643" y="3429948"/>
                </a:lnTo>
                <a:lnTo>
                  <a:pt x="6857404" y="3429948"/>
                </a:lnTo>
                <a:lnTo>
                  <a:pt x="4961643" y="1534105"/>
                </a:lnTo>
                <a:close/>
              </a:path>
            </a:pathLst>
          </a:custGeom>
          <a:solidFill>
            <a:srgbClr val="1C4392"/>
          </a:solidFill>
          <a:ln w="52800" cap="flat">
            <a:no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FB552D09-9A93-429D-9B84-80C4E85C0084}"/>
              </a:ext>
            </a:extLst>
          </p:cNvPr>
          <p:cNvSpPr/>
          <p:nvPr/>
        </p:nvSpPr>
        <p:spPr>
          <a:xfrm>
            <a:off x="2667034" y="-94"/>
            <a:ext cx="6857932" cy="3429026"/>
          </a:xfrm>
          <a:custGeom>
            <a:avLst/>
            <a:gdLst>
              <a:gd name="connsiteX0" fmla="*/ 3428522 w 6857932"/>
              <a:gd name="connsiteY0" fmla="*/ 3429565 h 3429026"/>
              <a:gd name="connsiteX1" fmla="*/ 1895401 w 6857932"/>
              <a:gd name="connsiteY1" fmla="*/ 1896396 h 3429026"/>
              <a:gd name="connsiteX2" fmla="*/ -529 w 6857932"/>
              <a:gd name="connsiteY2" fmla="*/ 539 h 3429026"/>
              <a:gd name="connsiteX3" fmla="*/ 1895401 w 6857932"/>
              <a:gd name="connsiteY3" fmla="*/ 539 h 3429026"/>
              <a:gd name="connsiteX4" fmla="*/ 4961643 w 6857932"/>
              <a:gd name="connsiteY4" fmla="*/ 539 h 3429026"/>
              <a:gd name="connsiteX5" fmla="*/ 6857404 w 6857932"/>
              <a:gd name="connsiteY5" fmla="*/ 539 h 3429026"/>
              <a:gd name="connsiteX6" fmla="*/ 4961643 w 6857932"/>
              <a:gd name="connsiteY6" fmla="*/ 1896396 h 342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32" h="3429026">
                <a:moveTo>
                  <a:pt x="3428522" y="3429565"/>
                </a:moveTo>
                <a:lnTo>
                  <a:pt x="1895401" y="1896396"/>
                </a:lnTo>
                <a:lnTo>
                  <a:pt x="-529" y="539"/>
                </a:lnTo>
                <a:lnTo>
                  <a:pt x="1895401" y="539"/>
                </a:lnTo>
                <a:lnTo>
                  <a:pt x="4961643" y="539"/>
                </a:lnTo>
                <a:lnTo>
                  <a:pt x="6857404" y="539"/>
                </a:lnTo>
                <a:lnTo>
                  <a:pt x="4961643" y="1896396"/>
                </a:lnTo>
                <a:close/>
              </a:path>
            </a:pathLst>
          </a:custGeom>
          <a:solidFill>
            <a:srgbClr val="1C4392"/>
          </a:solidFill>
          <a:ln w="52800" cap="flat">
            <a:noFill/>
            <a:prstDash val="solid"/>
            <a:round/>
          </a:ln>
        </p:spPr>
        <p:txBody>
          <a:bodyPr rtlCol="0" anchor="ctr"/>
          <a:lstStyle/>
          <a:p>
            <a:endParaRPr lang="en-GB"/>
          </a:p>
        </p:txBody>
      </p:sp>
      <p:sp>
        <p:nvSpPr>
          <p:cNvPr id="28" name="Title 7">
            <a:extLst>
              <a:ext uri="{FF2B5EF4-FFF2-40B4-BE49-F238E27FC236}">
                <a16:creationId xmlns:a16="http://schemas.microsoft.com/office/drawing/2014/main" id="{C106F404-45B9-4112-B125-AD7822AA10AF}"/>
              </a:ext>
            </a:extLst>
          </p:cNvPr>
          <p:cNvSpPr>
            <a:spLocks noGrp="1"/>
          </p:cNvSpPr>
          <p:nvPr>
            <p:ph type="title"/>
          </p:nvPr>
        </p:nvSpPr>
        <p:spPr>
          <a:xfrm>
            <a:off x="3111761" y="2766103"/>
            <a:ext cx="6413205" cy="1325563"/>
          </a:xfrm>
        </p:spPr>
        <p:txBody>
          <a:bodyPr/>
          <a:lstStyle>
            <a:lvl1pPr algn="ctr">
              <a:defRPr>
                <a:solidFill>
                  <a:schemeClr val="accent1">
                    <a:lumMod val="50000"/>
                  </a:schemeClr>
                </a:solidFill>
              </a:defRPr>
            </a:lvl1pPr>
          </a:lstStyle>
          <a:p>
            <a:r>
              <a:rPr lang="en-US"/>
              <a:t>Click to edit Master title style</a:t>
            </a:r>
            <a:endParaRPr lang="en-GB"/>
          </a:p>
        </p:txBody>
      </p:sp>
      <p:pic>
        <p:nvPicPr>
          <p:cNvPr id="32" name="Graphic 31">
            <a:extLst>
              <a:ext uri="{FF2B5EF4-FFF2-40B4-BE49-F238E27FC236}">
                <a16:creationId xmlns:a16="http://schemas.microsoft.com/office/drawing/2014/main" id="{25C2F0F2-4F8B-47DF-9D37-3CE2C53763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16"/>
            <a:ext cx="3981450" cy="6858000"/>
          </a:xfrm>
          <a:prstGeom prst="rect">
            <a:avLst/>
          </a:prstGeom>
        </p:spPr>
      </p:pic>
      <p:pic>
        <p:nvPicPr>
          <p:cNvPr id="34" name="Graphic 33">
            <a:extLst>
              <a:ext uri="{FF2B5EF4-FFF2-40B4-BE49-F238E27FC236}">
                <a16:creationId xmlns:a16="http://schemas.microsoft.com/office/drawing/2014/main" id="{2B1EB532-7724-4BCB-B082-5A1B390CDB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9490" y="-185"/>
            <a:ext cx="3981450" cy="6858000"/>
          </a:xfrm>
          <a:prstGeom prst="rect">
            <a:avLst/>
          </a:prstGeom>
        </p:spPr>
      </p:pic>
      <p:sp>
        <p:nvSpPr>
          <p:cNvPr id="35" name="Text Placeholder 2">
            <a:extLst>
              <a:ext uri="{FF2B5EF4-FFF2-40B4-BE49-F238E27FC236}">
                <a16:creationId xmlns:a16="http://schemas.microsoft.com/office/drawing/2014/main" id="{058AEC9F-0D1A-4F52-9946-217AA56C5634}"/>
              </a:ext>
            </a:extLst>
          </p:cNvPr>
          <p:cNvSpPr>
            <a:spLocks noGrp="1"/>
          </p:cNvSpPr>
          <p:nvPr>
            <p:ph type="body" idx="1"/>
          </p:nvPr>
        </p:nvSpPr>
        <p:spPr>
          <a:xfrm>
            <a:off x="3565638" y="4091666"/>
            <a:ext cx="5505450"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Freeform: Shape 12">
            <a:extLst>
              <a:ext uri="{FF2B5EF4-FFF2-40B4-BE49-F238E27FC236}">
                <a16:creationId xmlns:a16="http://schemas.microsoft.com/office/drawing/2014/main" id="{66C4630D-F7B8-4D3D-BAC6-CCD62E5B8C83}"/>
              </a:ext>
            </a:extLst>
          </p:cNvPr>
          <p:cNvSpPr/>
          <p:nvPr/>
        </p:nvSpPr>
        <p:spPr>
          <a:xfrm>
            <a:off x="12192000" y="0"/>
            <a:ext cx="838200" cy="736608"/>
          </a:xfrm>
          <a:custGeom>
            <a:avLst/>
            <a:gdLst>
              <a:gd name="connsiteX0" fmla="*/ 2561290 w 2559121"/>
              <a:gd name="connsiteY0" fmla="*/ 736037 h 736608"/>
              <a:gd name="connsiteX1" fmla="*/ 2561290 w 2559121"/>
              <a:gd name="connsiteY1" fmla="*/ -572 h 736608"/>
              <a:gd name="connsiteX2" fmla="*/ 2168 w 2559121"/>
              <a:gd name="connsiteY2" fmla="*/ -572 h 736608"/>
            </a:gdLst>
            <a:ahLst/>
            <a:cxnLst>
              <a:cxn ang="0">
                <a:pos x="connsiteX0" y="connsiteY0"/>
              </a:cxn>
              <a:cxn ang="0">
                <a:pos x="connsiteX1" y="connsiteY1"/>
              </a:cxn>
              <a:cxn ang="0">
                <a:pos x="connsiteX2" y="connsiteY2"/>
              </a:cxn>
            </a:cxnLst>
            <a:rect l="l" t="t" r="r" b="b"/>
            <a:pathLst>
              <a:path w="2559121" h="736608">
                <a:moveTo>
                  <a:pt x="2561290" y="736037"/>
                </a:moveTo>
                <a:lnTo>
                  <a:pt x="2561290" y="-572"/>
                </a:lnTo>
                <a:lnTo>
                  <a:pt x="2168" y="-572"/>
                </a:lnTo>
                <a:close/>
              </a:path>
            </a:pathLst>
          </a:custGeom>
          <a:solidFill>
            <a:srgbClr val="1C4392"/>
          </a:solidFill>
          <a:ln w="43053" cap="rnd">
            <a:noFill/>
            <a:prstDash val="solid"/>
            <a:round/>
          </a:ln>
        </p:spPr>
        <p:txBody>
          <a:bodyPr rtlCol="0" anchor="ctr"/>
          <a:lstStyle/>
          <a:p>
            <a:endParaRPr lang="en-GB"/>
          </a:p>
        </p:txBody>
      </p:sp>
      <p:sp>
        <p:nvSpPr>
          <p:cNvPr id="14" name="Freeform: Shape 13">
            <a:extLst>
              <a:ext uri="{FF2B5EF4-FFF2-40B4-BE49-F238E27FC236}">
                <a16:creationId xmlns:a16="http://schemas.microsoft.com/office/drawing/2014/main" id="{35AFA10E-253C-435D-91CA-6E140D57C660}"/>
              </a:ext>
            </a:extLst>
          </p:cNvPr>
          <p:cNvSpPr/>
          <p:nvPr/>
        </p:nvSpPr>
        <p:spPr>
          <a:xfrm>
            <a:off x="-838200" y="6121232"/>
            <a:ext cx="838200" cy="736583"/>
          </a:xfrm>
          <a:custGeom>
            <a:avLst/>
            <a:gdLst>
              <a:gd name="connsiteX0" fmla="*/ 1053 w 2559098"/>
              <a:gd name="connsiteY0" fmla="*/ 137 h 736583"/>
              <a:gd name="connsiteX1" fmla="*/ 1053 w 2559098"/>
              <a:gd name="connsiteY1" fmla="*/ 736721 h 736583"/>
              <a:gd name="connsiteX2" fmla="*/ 2560151 w 2559098"/>
              <a:gd name="connsiteY2" fmla="*/ 736721 h 736583"/>
            </a:gdLst>
            <a:ahLst/>
            <a:cxnLst>
              <a:cxn ang="0">
                <a:pos x="connsiteX0" y="connsiteY0"/>
              </a:cxn>
              <a:cxn ang="0">
                <a:pos x="connsiteX1" y="connsiteY1"/>
              </a:cxn>
              <a:cxn ang="0">
                <a:pos x="connsiteX2" y="connsiteY2"/>
              </a:cxn>
            </a:cxnLst>
            <a:rect l="l" t="t" r="r" b="b"/>
            <a:pathLst>
              <a:path w="2559098" h="736583">
                <a:moveTo>
                  <a:pt x="1053" y="137"/>
                </a:moveTo>
                <a:lnTo>
                  <a:pt x="1053" y="736721"/>
                </a:lnTo>
                <a:lnTo>
                  <a:pt x="2560151" y="736721"/>
                </a:lnTo>
                <a:close/>
              </a:path>
            </a:pathLst>
          </a:custGeom>
          <a:solidFill>
            <a:srgbClr val="1C4392"/>
          </a:solidFill>
          <a:ln w="43053" cap="rnd">
            <a:noFill/>
            <a:prstDash val="solid"/>
            <a:round/>
          </a:ln>
        </p:spPr>
        <p:txBody>
          <a:bodyPr rtlCol="0" anchor="ctr"/>
          <a:lstStyle/>
          <a:p>
            <a:endParaRPr lang="en-GB"/>
          </a:p>
        </p:txBody>
      </p:sp>
    </p:spTree>
    <p:extLst>
      <p:ext uri="{BB962C8B-B14F-4D97-AF65-F5344CB8AC3E}">
        <p14:creationId xmlns:p14="http://schemas.microsoft.com/office/powerpoint/2010/main" val="493958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0 L 0 -0.50185 " pathEditMode="relative" rAng="0" ptsTypes="AA">
                                      <p:cBhvr>
                                        <p:cTn id="6" dur="2000" fill="hold"/>
                                        <p:tgtEl>
                                          <p:spTgt spid="20"/>
                                        </p:tgtEl>
                                        <p:attrNameLst>
                                          <p:attrName>ppt_x</p:attrName>
                                          <p:attrName>ppt_y</p:attrName>
                                        </p:attrNameLst>
                                      </p:cBhvr>
                                      <p:rCtr x="0" y="-25093"/>
                                    </p:animMotion>
                                  </p:childTnLst>
                                </p:cTn>
                              </p:par>
                              <p:par>
                                <p:cTn id="7" presetID="42" presetClass="path" presetSubtype="0" accel="50000" decel="50000" fill="hold" grpId="0" nodeType="withEffect">
                                  <p:stCondLst>
                                    <p:cond delay="0"/>
                                  </p:stCondLst>
                                  <p:childTnLst>
                                    <p:animMotion origin="layout" path="M 0 1.11022E-16 L 0 0.50185 " pathEditMode="relative" rAng="0" ptsTypes="AA">
                                      <p:cBhvr>
                                        <p:cTn id="8" dur="2000" fill="hold"/>
                                        <p:tgtEl>
                                          <p:spTgt spid="19"/>
                                        </p:tgtEl>
                                        <p:attrNameLst>
                                          <p:attrName>ppt_x</p:attrName>
                                          <p:attrName>ppt_y</p:attrName>
                                        </p:attrNameLst>
                                      </p:cBhvr>
                                      <p:rCtr x="0" y="25093"/>
                                    </p:animMotion>
                                  </p:childTnLst>
                                </p:cTn>
                              </p:par>
                              <p:par>
                                <p:cTn id="9" presetID="35" presetClass="path" presetSubtype="0" accel="50000" decel="50000" fill="hold" grpId="0" nodeType="withEffect">
                                  <p:stCondLst>
                                    <p:cond delay="0"/>
                                  </p:stCondLst>
                                  <p:childTnLst>
                                    <p:animMotion origin="layout" path="M 5E-6 -3.7037E-6 L -0.06874 0.00047 " pathEditMode="relative" rAng="0" ptsTypes="AA">
                                      <p:cBhvr>
                                        <p:cTn id="10" dur="2000" fill="hold"/>
                                        <p:tgtEl>
                                          <p:spTgt spid="13"/>
                                        </p:tgtEl>
                                        <p:attrNameLst>
                                          <p:attrName>ppt_x</p:attrName>
                                          <p:attrName>ppt_y</p:attrName>
                                        </p:attrNameLst>
                                      </p:cBhvr>
                                      <p:rCtr x="-3438" y="23"/>
                                    </p:animMotion>
                                  </p:childTnLst>
                                </p:cTn>
                              </p:par>
                              <p:par>
                                <p:cTn id="11" presetID="63" presetClass="path" presetSubtype="0" accel="50000" decel="50000" fill="hold" grpId="0" nodeType="withEffect">
                                  <p:stCondLst>
                                    <p:cond delay="0"/>
                                  </p:stCondLst>
                                  <p:childTnLst>
                                    <p:animMotion origin="layout" path="M -5E-6 3.7037E-6 L 0.06876 0.00023 " pathEditMode="relative" rAng="0" ptsTypes="AA">
                                      <p:cBhvr>
                                        <p:cTn id="12" dur="2000" fill="hold"/>
                                        <p:tgtEl>
                                          <p:spTgt spid="14"/>
                                        </p:tgtEl>
                                        <p:attrNameLst>
                                          <p:attrName>ppt_x</p:attrName>
                                          <p:attrName>ppt_y</p:attrName>
                                        </p:attrNameLst>
                                      </p:cBhvr>
                                      <p:rCtr x="3438" y="0"/>
                                    </p:animMotion>
                                  </p:childTnLst>
                                </p:cTn>
                              </p:par>
                              <p:par>
                                <p:cTn id="13" presetID="63" presetClass="path" presetSubtype="0" accel="50000" decel="50000" fill="hold" nodeType="withEffect">
                                  <p:stCondLst>
                                    <p:cond delay="0"/>
                                  </p:stCondLst>
                                  <p:childTnLst>
                                    <p:animMotion origin="layout" path="M -2.08333E-6 0 L 1 0 " pathEditMode="relative" rAng="0" ptsTypes="AA">
                                      <p:cBhvr>
                                        <p:cTn id="14" dur="2000" fill="hold"/>
                                        <p:tgtEl>
                                          <p:spTgt spid="25"/>
                                        </p:tgtEl>
                                        <p:attrNameLst>
                                          <p:attrName>ppt_x</p:attrName>
                                          <p:attrName>ppt_y</p:attrName>
                                        </p:attrNameLst>
                                      </p:cBhvr>
                                      <p:rCtr x="50000" y="0"/>
                                    </p:animMotion>
                                  </p:childTnLst>
                                </p:cTn>
                              </p:par>
                              <p:par>
                                <p:cTn id="15" presetID="63" presetClass="path" presetSubtype="0" accel="50000" decel="50000" fill="hold" nodeType="withEffect">
                                  <p:stCondLst>
                                    <p:cond delay="0"/>
                                  </p:stCondLst>
                                  <p:childTnLst>
                                    <p:animMotion origin="layout" path="M 4.16667E-6 0 L 0.92239 0 " pathEditMode="relative" rAng="0" ptsTypes="AA">
                                      <p:cBhvr>
                                        <p:cTn id="16" dur="1500" fill="hold"/>
                                        <p:tgtEl>
                                          <p:spTgt spid="34"/>
                                        </p:tgtEl>
                                        <p:attrNameLst>
                                          <p:attrName>ppt_x</p:attrName>
                                          <p:attrName>ppt_y</p:attrName>
                                        </p:attrNameLst>
                                      </p:cBhvr>
                                      <p:rCtr x="46120" y="0"/>
                                    </p:animMotion>
                                  </p:childTnLst>
                                </p:cTn>
                              </p:par>
                              <p:par>
                                <p:cTn id="17" presetID="35" presetClass="path" presetSubtype="0" accel="50000" decel="50000" fill="hold" nodeType="withEffect">
                                  <p:stCondLst>
                                    <p:cond delay="0"/>
                                  </p:stCondLst>
                                  <p:childTnLst>
                                    <p:animMotion origin="layout" path="M -1.25E-6 0 L -0.32656 0 " pathEditMode="relative" rAng="0" ptsTypes="AA">
                                      <p:cBhvr>
                                        <p:cTn id="18" dur="2000" fill="hold"/>
                                        <p:tgtEl>
                                          <p:spTgt spid="32"/>
                                        </p:tgtEl>
                                        <p:attrNameLst>
                                          <p:attrName>ppt_x</p:attrName>
                                          <p:attrName>ppt_y</p:attrName>
                                        </p:attrNameLst>
                                      </p:cBhvr>
                                      <p:rCtr x="-16328" y="0"/>
                                    </p:animMotion>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8" grpId="0"/>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19C85-CC8B-D944-C87F-A850BAEC4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5C4E79-55CA-A2D4-20C5-1FD4A89A0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6BA786-B53D-D8CD-073C-43EFF3C32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AC021-4C53-49BF-9C1D-52DDF4AB9EA7}" type="datetimeFigureOut">
              <a:rPr lang="en-GB" smtClean="0"/>
              <a:t>17/11/2023</a:t>
            </a:fld>
            <a:endParaRPr lang="en-GB"/>
          </a:p>
        </p:txBody>
      </p:sp>
      <p:sp>
        <p:nvSpPr>
          <p:cNvPr id="5" name="Footer Placeholder 4">
            <a:extLst>
              <a:ext uri="{FF2B5EF4-FFF2-40B4-BE49-F238E27FC236}">
                <a16:creationId xmlns:a16="http://schemas.microsoft.com/office/drawing/2014/main" id="{70F218AF-D3BC-E407-EE8C-FF9151342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78A9EA-2B8E-5F0D-E29E-C943767742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44693-6B6C-42FE-9781-36DF2624C550}" type="slidenum">
              <a:rPr lang="en-GB" smtClean="0"/>
              <a:t>‹#›</a:t>
            </a:fld>
            <a:endParaRPr lang="en-GB"/>
          </a:p>
        </p:txBody>
      </p:sp>
    </p:spTree>
    <p:extLst>
      <p:ext uri="{BB962C8B-B14F-4D97-AF65-F5344CB8AC3E}">
        <p14:creationId xmlns:p14="http://schemas.microsoft.com/office/powerpoint/2010/main" val="163646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68" r:id="rId6"/>
    <p:sldLayoutId id="2147483666" r:id="rId7"/>
    <p:sldLayoutId id="2147483654" r:id="rId8"/>
    <p:sldLayoutId id="2147483664" r:id="rId9"/>
    <p:sldLayoutId id="2147483665" r:id="rId10"/>
    <p:sldLayoutId id="2147483655" r:id="rId11"/>
    <p:sldLayoutId id="2147483651" r:id="rId12"/>
    <p:sldLayoutId id="2147483656" r:id="rId13"/>
    <p:sldLayoutId id="2147483657" r:id="rId14"/>
    <p:sldLayoutId id="2147483658" r:id="rId15"/>
    <p:sldLayoutId id="2147483659" r:id="rId16"/>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9F5D-269F-9B63-ABD2-7D8AA7AFED9D}"/>
              </a:ext>
            </a:extLst>
          </p:cNvPr>
          <p:cNvSpPr>
            <a:spLocks noGrp="1"/>
          </p:cNvSpPr>
          <p:nvPr>
            <p:ph type="ctrTitle"/>
          </p:nvPr>
        </p:nvSpPr>
        <p:spPr>
          <a:xfrm>
            <a:off x="3463636" y="2348869"/>
            <a:ext cx="7536875" cy="1655762"/>
          </a:xfrm>
        </p:spPr>
        <p:txBody>
          <a:bodyPr>
            <a:noAutofit/>
          </a:bodyPr>
          <a:lstStyle/>
          <a:p>
            <a:pPr algn="r"/>
            <a:r>
              <a:rPr lang="en-GB" b="0">
                <a:latin typeface="Calibri" panose="020F0502020204030204" pitchFamily="34" charset="0"/>
                <a:cs typeface="Calibri" panose="020F0502020204030204" pitchFamily="34" charset="0"/>
              </a:rPr>
              <a:t>Associations with </a:t>
            </a:r>
            <a:r>
              <a:rPr lang="en-GB">
                <a:latin typeface="Calibri" panose="020F0502020204030204" pitchFamily="34" charset="0"/>
                <a:cs typeface="Calibri" panose="020F0502020204030204" pitchFamily="34" charset="0"/>
              </a:rPr>
              <a:t>Fibromyalgia </a:t>
            </a:r>
            <a:br>
              <a:rPr lang="en-GB">
                <a:latin typeface="Calibri" panose="020F0502020204030204" pitchFamily="34" charset="0"/>
                <a:cs typeface="Calibri" panose="020F0502020204030204" pitchFamily="34" charset="0"/>
              </a:rPr>
            </a:br>
            <a:r>
              <a:rPr lang="en-GB">
                <a:latin typeface="Calibri" panose="020F0502020204030204" pitchFamily="34" charset="0"/>
                <a:cs typeface="Calibri" panose="020F0502020204030204" pitchFamily="34" charset="0"/>
              </a:rPr>
              <a:t>Symptoms and Diagnosis </a:t>
            </a:r>
            <a:br>
              <a:rPr lang="en-GB">
                <a:latin typeface="Calibri" panose="020F0502020204030204" pitchFamily="34" charset="0"/>
                <a:cs typeface="Calibri" panose="020F0502020204030204" pitchFamily="34" charset="0"/>
              </a:rPr>
            </a:br>
            <a:r>
              <a:rPr lang="en-GB" b="0">
                <a:latin typeface="Calibri" panose="020F0502020204030204" pitchFamily="34" charset="0"/>
                <a:cs typeface="Calibri" panose="020F0502020204030204" pitchFamily="34" charset="0"/>
              </a:rPr>
              <a:t>in the UK Biobank</a:t>
            </a:r>
          </a:p>
        </p:txBody>
      </p:sp>
      <p:sp>
        <p:nvSpPr>
          <p:cNvPr id="3" name="Subtitle 2">
            <a:extLst>
              <a:ext uri="{FF2B5EF4-FFF2-40B4-BE49-F238E27FC236}">
                <a16:creationId xmlns:a16="http://schemas.microsoft.com/office/drawing/2014/main" id="{64CB1BB9-2AF8-E726-461D-D71A5A9F62C1}"/>
              </a:ext>
            </a:extLst>
          </p:cNvPr>
          <p:cNvSpPr>
            <a:spLocks noGrp="1"/>
          </p:cNvSpPr>
          <p:nvPr>
            <p:ph type="subTitle" idx="1"/>
          </p:nvPr>
        </p:nvSpPr>
        <p:spPr>
          <a:xfrm>
            <a:off x="5475206" y="4300054"/>
            <a:ext cx="5525305" cy="957746"/>
          </a:xfrm>
        </p:spPr>
        <p:txBody>
          <a:bodyPr>
            <a:normAutofit/>
          </a:bodyPr>
          <a:lstStyle/>
          <a:p>
            <a:pPr algn="r">
              <a:lnSpc>
                <a:spcPct val="100000"/>
              </a:lnSpc>
            </a:pPr>
            <a:r>
              <a:rPr lang="en-GB" sz="2000">
                <a:latin typeface="Calibri" panose="020F0502020204030204" pitchFamily="34" charset="0"/>
                <a:cs typeface="Calibri" panose="020F0502020204030204" pitchFamily="34" charset="0"/>
              </a:rPr>
              <a:t>Jungwoo Luke Kang, Kate Timmins, Gary J. Macfarlane, Marcus Beasley</a:t>
            </a:r>
          </a:p>
        </p:txBody>
      </p:sp>
    </p:spTree>
    <p:extLst>
      <p:ext uri="{BB962C8B-B14F-4D97-AF65-F5344CB8AC3E}">
        <p14:creationId xmlns:p14="http://schemas.microsoft.com/office/powerpoint/2010/main" val="118668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8D8166B-414A-431D-9B50-BA8DAB5D8BF3}"/>
              </a:ext>
            </a:extLst>
          </p:cNvPr>
          <p:cNvGraphicFramePr>
            <a:graphicFrameLocks/>
          </p:cNvGraphicFramePr>
          <p:nvPr>
            <p:extLst>
              <p:ext uri="{D42A27DB-BD31-4B8C-83A1-F6EECF244321}">
                <p14:modId xmlns:p14="http://schemas.microsoft.com/office/powerpoint/2010/main" val="3283196381"/>
              </p:ext>
            </p:extLst>
          </p:nvPr>
        </p:nvGraphicFramePr>
        <p:xfrm>
          <a:off x="1809596" y="523220"/>
          <a:ext cx="8672357" cy="594883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FF75B62-6ABB-E468-978F-75E8C782E6ED}"/>
              </a:ext>
            </a:extLst>
          </p:cNvPr>
          <p:cNvSpPr txBox="1"/>
          <p:nvPr/>
        </p:nvSpPr>
        <p:spPr>
          <a:xfrm>
            <a:off x="1809596" y="0"/>
            <a:ext cx="8572808" cy="523220"/>
          </a:xfrm>
          <a:prstGeom prst="rect">
            <a:avLst/>
          </a:prstGeom>
          <a:noFill/>
        </p:spPr>
        <p:txBody>
          <a:bodyPr wrap="square">
            <a:spAutoFit/>
          </a:bodyPr>
          <a:lstStyle/>
          <a:p>
            <a:r>
              <a:rPr lang="en-GB" sz="2800">
                <a:solidFill>
                  <a:schemeClr val="accent1">
                    <a:lumMod val="75000"/>
                  </a:schemeClr>
                </a:solidFill>
                <a:latin typeface="Calibri" panose="020F0502020204030204" pitchFamily="34" charset="0"/>
                <a:cs typeface="Calibri" panose="020F0502020204030204" pitchFamily="34" charset="0"/>
              </a:rPr>
              <a:t>What are the factors that impact fibromyalgia symptoms?</a:t>
            </a:r>
            <a:endParaRPr lang="en-GB"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301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4A16-FCF5-7B33-D90C-94E3AA00F366}"/>
              </a:ext>
            </a:extLst>
          </p:cNvPr>
          <p:cNvSpPr>
            <a:spLocks noGrp="1"/>
          </p:cNvSpPr>
          <p:nvPr>
            <p:ph type="title"/>
          </p:nvPr>
        </p:nvSpPr>
        <p:spPr/>
        <p:txBody>
          <a:bodyPr>
            <a:normAutofit/>
          </a:bodyPr>
          <a:lstStyle/>
          <a:p>
            <a:r>
              <a:rPr lang="en-GB" sz="4800">
                <a:latin typeface="Calibri" panose="020F0502020204030204" pitchFamily="34" charset="0"/>
                <a:cs typeface="Calibri" panose="020F0502020204030204" pitchFamily="34" charset="0"/>
              </a:rPr>
              <a:t>Fibromyalgia symptoms</a:t>
            </a:r>
          </a:p>
        </p:txBody>
      </p:sp>
      <p:graphicFrame>
        <p:nvGraphicFramePr>
          <p:cNvPr id="3" name="Chart 2">
            <a:extLst>
              <a:ext uri="{FF2B5EF4-FFF2-40B4-BE49-F238E27FC236}">
                <a16:creationId xmlns:a16="http://schemas.microsoft.com/office/drawing/2014/main" id="{EC6A9FF2-C3AF-85E5-8564-2980D6B453DF}"/>
              </a:ext>
            </a:extLst>
          </p:cNvPr>
          <p:cNvGraphicFramePr>
            <a:graphicFrameLocks/>
          </p:cNvGraphicFramePr>
          <p:nvPr>
            <p:extLst>
              <p:ext uri="{D42A27DB-BD31-4B8C-83A1-F6EECF244321}">
                <p14:modId xmlns:p14="http://schemas.microsoft.com/office/powerpoint/2010/main" val="3504140723"/>
              </p:ext>
            </p:extLst>
          </p:nvPr>
        </p:nvGraphicFramePr>
        <p:xfrm>
          <a:off x="1170781" y="1107281"/>
          <a:ext cx="9850438" cy="517370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63E6126E-0C7A-D925-739E-8295D559B922}"/>
              </a:ext>
            </a:extLst>
          </p:cNvPr>
          <p:cNvCxnSpPr>
            <a:cxnSpLocks/>
          </p:cNvCxnSpPr>
          <p:nvPr/>
        </p:nvCxnSpPr>
        <p:spPr>
          <a:xfrm flipV="1">
            <a:off x="5344196" y="1255812"/>
            <a:ext cx="0" cy="45126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589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EB17DEB-0C0D-484C-B408-D1C7A9BBBFF0}"/>
              </a:ext>
            </a:extLst>
          </p:cNvPr>
          <p:cNvGraphicFramePr>
            <a:graphicFrameLocks/>
          </p:cNvGraphicFramePr>
          <p:nvPr>
            <p:extLst>
              <p:ext uri="{D42A27DB-BD31-4B8C-83A1-F6EECF244321}">
                <p14:modId xmlns:p14="http://schemas.microsoft.com/office/powerpoint/2010/main" val="3746253113"/>
              </p:ext>
            </p:extLst>
          </p:nvPr>
        </p:nvGraphicFramePr>
        <p:xfrm>
          <a:off x="0" y="1825267"/>
          <a:ext cx="6096000" cy="3201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3E9C0A55-446D-4E9F-8F96-6BAE542DE03F}"/>
              </a:ext>
            </a:extLst>
          </p:cNvPr>
          <p:cNvGraphicFramePr>
            <a:graphicFrameLocks/>
          </p:cNvGraphicFramePr>
          <p:nvPr>
            <p:extLst>
              <p:ext uri="{D42A27DB-BD31-4B8C-83A1-F6EECF244321}">
                <p14:modId xmlns:p14="http://schemas.microsoft.com/office/powerpoint/2010/main" val="2265075487"/>
              </p:ext>
            </p:extLst>
          </p:nvPr>
        </p:nvGraphicFramePr>
        <p:xfrm>
          <a:off x="6096000" y="1825267"/>
          <a:ext cx="6096000" cy="3201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D7B062E-32DD-E8F9-725F-EC861C30E89E}"/>
              </a:ext>
            </a:extLst>
          </p:cNvPr>
          <p:cNvSpPr txBox="1"/>
          <p:nvPr/>
        </p:nvSpPr>
        <p:spPr>
          <a:xfrm>
            <a:off x="1088424" y="1302047"/>
            <a:ext cx="3779108"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2800" b="1" i="0" u="none" strike="noStrike" kern="1200" spc="0" baseline="0">
                <a:solidFill>
                  <a:schemeClr val="tx2">
                    <a:lumMod val="50000"/>
                  </a:schemeClr>
                </a:solidFill>
                <a:latin typeface="Calibri" panose="020F0502020204030204" pitchFamily="34" charset="0"/>
                <a:cs typeface="Calibri" panose="020F0502020204030204" pitchFamily="34" charset="0"/>
              </a:rPr>
              <a:t>Fibromyalgia</a:t>
            </a:r>
            <a:endParaRPr lang="en-GB" sz="2400" b="0" i="0" u="none" strike="noStrike" kern="1200" spc="0" baseline="0">
              <a:solidFill>
                <a:schemeClr val="tx2">
                  <a:lumMod val="5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067ADAC-97A8-5FBE-4DD1-1D99A26860CA}"/>
              </a:ext>
            </a:extLst>
          </p:cNvPr>
          <p:cNvSpPr txBox="1"/>
          <p:nvPr/>
        </p:nvSpPr>
        <p:spPr>
          <a:xfrm>
            <a:off x="6025978" y="1302047"/>
            <a:ext cx="6166022"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2800" b="1">
                <a:solidFill>
                  <a:schemeClr val="tx2">
                    <a:lumMod val="50000"/>
                  </a:schemeClr>
                </a:solidFill>
                <a:latin typeface="Calibri" panose="020F0502020204030204" pitchFamily="34" charset="0"/>
                <a:cs typeface="Calibri" panose="020F0502020204030204" pitchFamily="34" charset="0"/>
              </a:rPr>
              <a:t>Fibromyalgia</a:t>
            </a:r>
            <a:r>
              <a:rPr lang="en-GB" sz="2400" b="1" baseline="0">
                <a:solidFill>
                  <a:schemeClr val="tx2">
                    <a:lumMod val="50000"/>
                  </a:schemeClr>
                </a:solidFill>
                <a:latin typeface="Calibri" panose="020F0502020204030204" pitchFamily="34" charset="0"/>
                <a:cs typeface="Calibri" panose="020F0502020204030204" pitchFamily="34" charset="0"/>
              </a:rPr>
              <a:t> </a:t>
            </a:r>
            <a:r>
              <a:rPr lang="en-GB" sz="2400" b="0" baseline="0">
                <a:solidFill>
                  <a:schemeClr val="tx2">
                    <a:lumMod val="50000"/>
                  </a:schemeClr>
                </a:solidFill>
                <a:latin typeface="Calibri" panose="020F0502020204030204" pitchFamily="34" charset="0"/>
                <a:cs typeface="Calibri" panose="020F0502020204030204" pitchFamily="34" charset="0"/>
              </a:rPr>
              <a:t>(without </a:t>
            </a:r>
            <a:r>
              <a:rPr lang="en-GB" sz="2400" b="1" baseline="0">
                <a:solidFill>
                  <a:schemeClr val="tx2">
                    <a:lumMod val="50000"/>
                  </a:schemeClr>
                </a:solidFill>
                <a:latin typeface="Calibri" panose="020F0502020204030204" pitchFamily="34" charset="0"/>
                <a:cs typeface="Calibri" panose="020F0502020204030204" pitchFamily="34" charset="0"/>
              </a:rPr>
              <a:t>RA </a:t>
            </a:r>
            <a:r>
              <a:rPr lang="en-GB" sz="2400" b="0" baseline="0">
                <a:solidFill>
                  <a:schemeClr val="tx2">
                    <a:lumMod val="50000"/>
                  </a:schemeClr>
                </a:solidFill>
                <a:latin typeface="Calibri" panose="020F0502020204030204" pitchFamily="34" charset="0"/>
                <a:cs typeface="Calibri" panose="020F0502020204030204" pitchFamily="34" charset="0"/>
              </a:rPr>
              <a:t>or </a:t>
            </a:r>
            <a:r>
              <a:rPr lang="en-GB" sz="2400" b="1" baseline="0">
                <a:solidFill>
                  <a:schemeClr val="tx2">
                    <a:lumMod val="50000"/>
                  </a:schemeClr>
                </a:solidFill>
                <a:latin typeface="Calibri" panose="020F0502020204030204" pitchFamily="34" charset="0"/>
                <a:cs typeface="Calibri" panose="020F0502020204030204" pitchFamily="34" charset="0"/>
              </a:rPr>
              <a:t>OA</a:t>
            </a:r>
            <a:r>
              <a:rPr lang="en-GB" sz="2400">
                <a:solidFill>
                  <a:schemeClr val="tx2">
                    <a:lumMod val="50000"/>
                  </a:schemeClr>
                </a:solidFill>
                <a:latin typeface="Calibri" panose="020F0502020204030204" pitchFamily="34" charset="0"/>
                <a:cs typeface="Calibri" panose="020F0502020204030204" pitchFamily="34" charset="0"/>
              </a:rPr>
              <a:t>)</a:t>
            </a:r>
            <a:endParaRPr lang="en-GB" sz="2400" baseline="0">
              <a:solidFill>
                <a:schemeClr val="tx2">
                  <a:lumMod val="50000"/>
                </a:schemeClr>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C6749E9-5D6E-3269-CBBA-E51ED071DECA}"/>
              </a:ext>
            </a:extLst>
          </p:cNvPr>
          <p:cNvCxnSpPr>
            <a:cxnSpLocks/>
          </p:cNvCxnSpPr>
          <p:nvPr/>
        </p:nvCxnSpPr>
        <p:spPr>
          <a:xfrm flipV="1">
            <a:off x="2660373" y="1930633"/>
            <a:ext cx="0" cy="25556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0862EF-E143-A49E-9A94-9A0749E4A216}"/>
              </a:ext>
            </a:extLst>
          </p:cNvPr>
          <p:cNvCxnSpPr>
            <a:cxnSpLocks/>
          </p:cNvCxnSpPr>
          <p:nvPr/>
        </p:nvCxnSpPr>
        <p:spPr>
          <a:xfrm flipV="1">
            <a:off x="8726384" y="1921397"/>
            <a:ext cx="0" cy="25652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4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D1094FC-166D-493C-81A7-B3AD6A5EDC31}"/>
              </a:ext>
            </a:extLst>
          </p:cNvPr>
          <p:cNvGraphicFramePr>
            <a:graphicFrameLocks/>
          </p:cNvGraphicFramePr>
          <p:nvPr>
            <p:extLst>
              <p:ext uri="{D42A27DB-BD31-4B8C-83A1-F6EECF244321}">
                <p14:modId xmlns:p14="http://schemas.microsoft.com/office/powerpoint/2010/main" val="2487237161"/>
              </p:ext>
            </p:extLst>
          </p:nvPr>
        </p:nvGraphicFramePr>
        <p:xfrm>
          <a:off x="6364059" y="201250"/>
          <a:ext cx="5458968" cy="32017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52B7751-4A3F-F0AA-05A5-792876554C04}"/>
              </a:ext>
            </a:extLst>
          </p:cNvPr>
          <p:cNvSpPr txBox="1"/>
          <p:nvPr/>
        </p:nvSpPr>
        <p:spPr>
          <a:xfrm>
            <a:off x="7678952" y="-37992"/>
            <a:ext cx="3027074" cy="461665"/>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2400" b="1">
                <a:solidFill>
                  <a:schemeClr val="tx2">
                    <a:lumMod val="50000"/>
                  </a:schemeClr>
                </a:solidFill>
                <a:latin typeface="Calibri" panose="020F0502020204030204" pitchFamily="34" charset="0"/>
                <a:cs typeface="Calibri" panose="020F0502020204030204" pitchFamily="34" charset="0"/>
              </a:rPr>
              <a:t>Fibromyalgia</a:t>
            </a:r>
            <a:r>
              <a:rPr lang="en-GB" sz="2400" b="1" baseline="0">
                <a:solidFill>
                  <a:schemeClr val="tx2">
                    <a:lumMod val="50000"/>
                  </a:schemeClr>
                </a:solidFill>
                <a:latin typeface="Calibri" panose="020F0502020204030204" pitchFamily="34" charset="0"/>
                <a:cs typeface="Calibri" panose="020F0502020204030204" pitchFamily="34" charset="0"/>
              </a:rPr>
              <a:t> </a:t>
            </a:r>
            <a:r>
              <a:rPr lang="en-GB" sz="2400" b="0" baseline="0">
                <a:solidFill>
                  <a:schemeClr val="tx2">
                    <a:lumMod val="50000"/>
                  </a:schemeClr>
                </a:solidFill>
                <a:latin typeface="Calibri" panose="020F0502020204030204" pitchFamily="34" charset="0"/>
                <a:cs typeface="Calibri" panose="020F0502020204030204" pitchFamily="34" charset="0"/>
              </a:rPr>
              <a:t>and </a:t>
            </a:r>
            <a:r>
              <a:rPr lang="en-GB" sz="2400" b="1">
                <a:solidFill>
                  <a:schemeClr val="tx2">
                    <a:lumMod val="50000"/>
                  </a:schemeClr>
                </a:solidFill>
                <a:latin typeface="Calibri" panose="020F0502020204030204" pitchFamily="34" charset="0"/>
                <a:cs typeface="Calibri" panose="020F0502020204030204" pitchFamily="34" charset="0"/>
              </a:rPr>
              <a:t>OA</a:t>
            </a:r>
            <a:endParaRPr lang="en-GB" sz="2400" baseline="0">
              <a:solidFill>
                <a:schemeClr val="tx2">
                  <a:lumMod val="50000"/>
                </a:schemeClr>
              </a:solidFill>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3E1D5A12-BB97-4282-18C6-8D9D8951DDA4}"/>
              </a:ext>
            </a:extLst>
          </p:cNvPr>
          <p:cNvGraphicFramePr>
            <a:graphicFrameLocks/>
          </p:cNvGraphicFramePr>
          <p:nvPr>
            <p:extLst>
              <p:ext uri="{D42A27DB-BD31-4B8C-83A1-F6EECF244321}">
                <p14:modId xmlns:p14="http://schemas.microsoft.com/office/powerpoint/2010/main" val="39856703"/>
              </p:ext>
            </p:extLst>
          </p:nvPr>
        </p:nvGraphicFramePr>
        <p:xfrm>
          <a:off x="0" y="1827314"/>
          <a:ext cx="6096000" cy="320177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0311DCB-FAAF-089C-7487-3DE7CDD274E1}"/>
              </a:ext>
            </a:extLst>
          </p:cNvPr>
          <p:cNvSpPr txBox="1"/>
          <p:nvPr/>
        </p:nvSpPr>
        <p:spPr>
          <a:xfrm>
            <a:off x="-50358" y="1547532"/>
            <a:ext cx="6166022" cy="461665"/>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2400" b="1">
                <a:solidFill>
                  <a:schemeClr val="tx2">
                    <a:lumMod val="50000"/>
                  </a:schemeClr>
                </a:solidFill>
                <a:latin typeface="Calibri" panose="020F0502020204030204" pitchFamily="34" charset="0"/>
                <a:cs typeface="Calibri" panose="020F0502020204030204" pitchFamily="34" charset="0"/>
              </a:rPr>
              <a:t>Fibromyalgia</a:t>
            </a:r>
            <a:r>
              <a:rPr lang="en-GB" sz="2400" b="1" baseline="0">
                <a:solidFill>
                  <a:schemeClr val="tx2">
                    <a:lumMod val="50000"/>
                  </a:schemeClr>
                </a:solidFill>
                <a:latin typeface="Calibri" panose="020F0502020204030204" pitchFamily="34" charset="0"/>
                <a:cs typeface="Calibri" panose="020F0502020204030204" pitchFamily="34" charset="0"/>
              </a:rPr>
              <a:t> </a:t>
            </a:r>
            <a:r>
              <a:rPr lang="en-GB" sz="2400" b="0" baseline="0">
                <a:solidFill>
                  <a:schemeClr val="tx2">
                    <a:lumMod val="50000"/>
                  </a:schemeClr>
                </a:solidFill>
                <a:latin typeface="Calibri" panose="020F0502020204030204" pitchFamily="34" charset="0"/>
                <a:cs typeface="Calibri" panose="020F0502020204030204" pitchFamily="34" charset="0"/>
              </a:rPr>
              <a:t>(without </a:t>
            </a:r>
            <a:r>
              <a:rPr lang="en-GB" sz="2400" b="1" baseline="0">
                <a:solidFill>
                  <a:schemeClr val="tx2">
                    <a:lumMod val="50000"/>
                  </a:schemeClr>
                </a:solidFill>
                <a:latin typeface="Calibri" panose="020F0502020204030204" pitchFamily="34" charset="0"/>
                <a:cs typeface="Calibri" panose="020F0502020204030204" pitchFamily="34" charset="0"/>
              </a:rPr>
              <a:t>RA </a:t>
            </a:r>
            <a:r>
              <a:rPr lang="en-GB" sz="2400" b="0" baseline="0">
                <a:solidFill>
                  <a:schemeClr val="tx2">
                    <a:lumMod val="50000"/>
                  </a:schemeClr>
                </a:solidFill>
                <a:latin typeface="Calibri" panose="020F0502020204030204" pitchFamily="34" charset="0"/>
                <a:cs typeface="Calibri" panose="020F0502020204030204" pitchFamily="34" charset="0"/>
              </a:rPr>
              <a:t>or </a:t>
            </a:r>
            <a:r>
              <a:rPr lang="en-GB" sz="2400" b="1" baseline="0">
                <a:solidFill>
                  <a:schemeClr val="tx2">
                    <a:lumMod val="50000"/>
                  </a:schemeClr>
                </a:solidFill>
                <a:latin typeface="Calibri" panose="020F0502020204030204" pitchFamily="34" charset="0"/>
                <a:cs typeface="Calibri" panose="020F0502020204030204" pitchFamily="34" charset="0"/>
              </a:rPr>
              <a:t>OA</a:t>
            </a:r>
            <a:r>
              <a:rPr lang="en-GB" sz="2400">
                <a:solidFill>
                  <a:schemeClr val="tx2">
                    <a:lumMod val="50000"/>
                  </a:schemeClr>
                </a:solidFill>
                <a:latin typeface="Calibri" panose="020F0502020204030204" pitchFamily="34" charset="0"/>
                <a:cs typeface="Calibri" panose="020F0502020204030204" pitchFamily="34" charset="0"/>
              </a:rPr>
              <a:t>)</a:t>
            </a:r>
            <a:endParaRPr lang="en-GB" sz="2400" baseline="0">
              <a:solidFill>
                <a:schemeClr val="tx2">
                  <a:lumMod val="50000"/>
                </a:schemeClr>
              </a:solidFill>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76721E69-96B4-97CE-37A2-639B46CF663E}"/>
              </a:ext>
            </a:extLst>
          </p:cNvPr>
          <p:cNvGraphicFramePr>
            <a:graphicFrameLocks/>
          </p:cNvGraphicFramePr>
          <p:nvPr>
            <p:extLst>
              <p:ext uri="{D42A27DB-BD31-4B8C-83A1-F6EECF244321}">
                <p14:modId xmlns:p14="http://schemas.microsoft.com/office/powerpoint/2010/main" val="3289698280"/>
              </p:ext>
            </p:extLst>
          </p:nvPr>
        </p:nvGraphicFramePr>
        <p:xfrm>
          <a:off x="6364059" y="3481471"/>
          <a:ext cx="5458968" cy="3201777"/>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41B4E291-F7DC-CEDE-7BF8-03213EBDC5CB}"/>
              </a:ext>
            </a:extLst>
          </p:cNvPr>
          <p:cNvSpPr txBox="1"/>
          <p:nvPr/>
        </p:nvSpPr>
        <p:spPr>
          <a:xfrm>
            <a:off x="7061978" y="3250638"/>
            <a:ext cx="4261022" cy="461665"/>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2400" b="1">
                <a:solidFill>
                  <a:schemeClr val="tx2">
                    <a:lumMod val="50000"/>
                  </a:schemeClr>
                </a:solidFill>
                <a:latin typeface="Calibri" panose="020F0502020204030204" pitchFamily="34" charset="0"/>
                <a:cs typeface="Calibri" panose="020F0502020204030204" pitchFamily="34" charset="0"/>
              </a:rPr>
              <a:t>Fibromyalgia </a:t>
            </a:r>
            <a:r>
              <a:rPr lang="en-GB" sz="2400" b="0">
                <a:solidFill>
                  <a:schemeClr val="tx2">
                    <a:lumMod val="50000"/>
                  </a:schemeClr>
                </a:solidFill>
                <a:latin typeface="Calibri" panose="020F0502020204030204" pitchFamily="34" charset="0"/>
                <a:cs typeface="Calibri" panose="020F0502020204030204" pitchFamily="34" charset="0"/>
              </a:rPr>
              <a:t>and </a:t>
            </a:r>
            <a:r>
              <a:rPr lang="en-GB" sz="2400" b="1">
                <a:solidFill>
                  <a:schemeClr val="tx2">
                    <a:lumMod val="50000"/>
                  </a:schemeClr>
                </a:solidFill>
                <a:latin typeface="Calibri" panose="020F0502020204030204" pitchFamily="34" charset="0"/>
                <a:cs typeface="Calibri" panose="020F0502020204030204" pitchFamily="34" charset="0"/>
              </a:rPr>
              <a:t>RA</a:t>
            </a:r>
            <a:endParaRPr lang="en-GB" sz="2400" baseline="0">
              <a:solidFill>
                <a:schemeClr val="tx2">
                  <a:lumMod val="50000"/>
                </a:schemeClr>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E85BEC51-E9B0-1570-F437-AF09D38EE5C7}"/>
              </a:ext>
            </a:extLst>
          </p:cNvPr>
          <p:cNvCxnSpPr>
            <a:cxnSpLocks/>
          </p:cNvCxnSpPr>
          <p:nvPr/>
        </p:nvCxnSpPr>
        <p:spPr>
          <a:xfrm flipV="1">
            <a:off x="2624747" y="2018433"/>
            <a:ext cx="0" cy="24701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5C2692-E10B-B530-8D52-5CBD433F18A9}"/>
              </a:ext>
            </a:extLst>
          </p:cNvPr>
          <p:cNvCxnSpPr>
            <a:cxnSpLocks/>
          </p:cNvCxnSpPr>
          <p:nvPr/>
        </p:nvCxnSpPr>
        <p:spPr>
          <a:xfrm flipV="1">
            <a:off x="8752115" y="335666"/>
            <a:ext cx="0" cy="25291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DD45F4-3645-B7B8-64A2-9BC1D141DF9C}"/>
              </a:ext>
            </a:extLst>
          </p:cNvPr>
          <p:cNvCxnSpPr>
            <a:cxnSpLocks/>
          </p:cNvCxnSpPr>
          <p:nvPr/>
        </p:nvCxnSpPr>
        <p:spPr>
          <a:xfrm flipV="1">
            <a:off x="8752115" y="3622876"/>
            <a:ext cx="0" cy="25222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687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2B7A436-9B10-45F7-A128-25BB84027C7F}"/>
              </a:ext>
            </a:extLst>
          </p:cNvPr>
          <p:cNvGraphicFramePr>
            <a:graphicFrameLocks/>
          </p:cNvGraphicFramePr>
          <p:nvPr>
            <p:extLst>
              <p:ext uri="{D42A27DB-BD31-4B8C-83A1-F6EECF244321}">
                <p14:modId xmlns:p14="http://schemas.microsoft.com/office/powerpoint/2010/main" val="2303050784"/>
              </p:ext>
            </p:extLst>
          </p:nvPr>
        </p:nvGraphicFramePr>
        <p:xfrm>
          <a:off x="6466445" y="1828111"/>
          <a:ext cx="5458968" cy="3201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EEBBC27-C0A0-9133-D778-BF11D169D17A}"/>
              </a:ext>
            </a:extLst>
          </p:cNvPr>
          <p:cNvGraphicFramePr>
            <a:graphicFrameLocks/>
          </p:cNvGraphicFramePr>
          <p:nvPr>
            <p:extLst>
              <p:ext uri="{D42A27DB-BD31-4B8C-83A1-F6EECF244321}">
                <p14:modId xmlns:p14="http://schemas.microsoft.com/office/powerpoint/2010/main" val="2841532865"/>
              </p:ext>
            </p:extLst>
          </p:nvPr>
        </p:nvGraphicFramePr>
        <p:xfrm>
          <a:off x="0" y="1828111"/>
          <a:ext cx="6096000" cy="32017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80C5267-9D98-1C7D-1743-7C99B8895C7E}"/>
              </a:ext>
            </a:extLst>
          </p:cNvPr>
          <p:cNvSpPr txBox="1"/>
          <p:nvPr/>
        </p:nvSpPr>
        <p:spPr>
          <a:xfrm>
            <a:off x="-50358" y="1548118"/>
            <a:ext cx="6166022" cy="461665"/>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2400" b="1">
                <a:solidFill>
                  <a:schemeClr val="tx2">
                    <a:lumMod val="50000"/>
                  </a:schemeClr>
                </a:solidFill>
                <a:latin typeface="Calibri" panose="020F0502020204030204" pitchFamily="34" charset="0"/>
                <a:cs typeface="Calibri" panose="020F0502020204030204" pitchFamily="34" charset="0"/>
              </a:rPr>
              <a:t>Fibromyalgia</a:t>
            </a:r>
            <a:r>
              <a:rPr lang="en-GB" sz="2400" b="1" baseline="0">
                <a:solidFill>
                  <a:schemeClr val="tx2">
                    <a:lumMod val="50000"/>
                  </a:schemeClr>
                </a:solidFill>
                <a:latin typeface="Calibri" panose="020F0502020204030204" pitchFamily="34" charset="0"/>
                <a:cs typeface="Calibri" panose="020F0502020204030204" pitchFamily="34" charset="0"/>
              </a:rPr>
              <a:t> </a:t>
            </a:r>
            <a:r>
              <a:rPr lang="en-GB" sz="2400" b="0" baseline="0">
                <a:solidFill>
                  <a:schemeClr val="tx2">
                    <a:lumMod val="50000"/>
                  </a:schemeClr>
                </a:solidFill>
                <a:latin typeface="Calibri" panose="020F0502020204030204" pitchFamily="34" charset="0"/>
                <a:cs typeface="Calibri" panose="020F0502020204030204" pitchFamily="34" charset="0"/>
              </a:rPr>
              <a:t>(without </a:t>
            </a:r>
            <a:r>
              <a:rPr lang="en-GB" sz="2400" b="1" baseline="0">
                <a:solidFill>
                  <a:schemeClr val="tx2">
                    <a:lumMod val="50000"/>
                  </a:schemeClr>
                </a:solidFill>
                <a:latin typeface="Calibri" panose="020F0502020204030204" pitchFamily="34" charset="0"/>
                <a:cs typeface="Calibri" panose="020F0502020204030204" pitchFamily="34" charset="0"/>
              </a:rPr>
              <a:t>RA </a:t>
            </a:r>
            <a:r>
              <a:rPr lang="en-GB" sz="2400" b="0" baseline="0">
                <a:solidFill>
                  <a:schemeClr val="tx2">
                    <a:lumMod val="50000"/>
                  </a:schemeClr>
                </a:solidFill>
                <a:latin typeface="Calibri" panose="020F0502020204030204" pitchFamily="34" charset="0"/>
                <a:cs typeface="Calibri" panose="020F0502020204030204" pitchFamily="34" charset="0"/>
              </a:rPr>
              <a:t>or </a:t>
            </a:r>
            <a:r>
              <a:rPr lang="en-GB" sz="2400" b="1" baseline="0">
                <a:solidFill>
                  <a:schemeClr val="tx2">
                    <a:lumMod val="50000"/>
                  </a:schemeClr>
                </a:solidFill>
                <a:latin typeface="Calibri" panose="020F0502020204030204" pitchFamily="34" charset="0"/>
                <a:cs typeface="Calibri" panose="020F0502020204030204" pitchFamily="34" charset="0"/>
              </a:rPr>
              <a:t>OA</a:t>
            </a:r>
            <a:r>
              <a:rPr lang="en-GB" sz="2400">
                <a:solidFill>
                  <a:schemeClr val="tx2">
                    <a:lumMod val="50000"/>
                  </a:schemeClr>
                </a:solidFill>
                <a:latin typeface="Calibri" panose="020F0502020204030204" pitchFamily="34" charset="0"/>
                <a:cs typeface="Calibri" panose="020F0502020204030204" pitchFamily="34" charset="0"/>
              </a:rPr>
              <a:t>)</a:t>
            </a:r>
            <a:endParaRPr lang="en-GB" sz="2400" baseline="0">
              <a:solidFill>
                <a:schemeClr val="tx2">
                  <a:lumMod val="50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FAD0499-9F6F-3824-9606-099FC06DAE78}"/>
              </a:ext>
            </a:extLst>
          </p:cNvPr>
          <p:cNvSpPr txBox="1"/>
          <p:nvPr/>
        </p:nvSpPr>
        <p:spPr>
          <a:xfrm>
            <a:off x="6198386" y="1428001"/>
            <a:ext cx="6135130" cy="461665"/>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sz="2400" b="1">
                <a:solidFill>
                  <a:schemeClr val="tx2">
                    <a:lumMod val="50000"/>
                  </a:schemeClr>
                </a:solidFill>
                <a:latin typeface="Calibri" panose="020F0502020204030204" pitchFamily="34" charset="0"/>
                <a:cs typeface="Calibri" panose="020F0502020204030204" pitchFamily="34" charset="0"/>
              </a:rPr>
              <a:t>Fibromyalgia </a:t>
            </a:r>
            <a:r>
              <a:rPr lang="en-GB" sz="2400" b="0">
                <a:solidFill>
                  <a:schemeClr val="tx2">
                    <a:lumMod val="50000"/>
                  </a:schemeClr>
                </a:solidFill>
                <a:latin typeface="Calibri" panose="020F0502020204030204" pitchFamily="34" charset="0"/>
                <a:cs typeface="Calibri" panose="020F0502020204030204" pitchFamily="34" charset="0"/>
              </a:rPr>
              <a:t>and </a:t>
            </a:r>
            <a:r>
              <a:rPr lang="en-GB" sz="2400" b="1">
                <a:solidFill>
                  <a:schemeClr val="tx2">
                    <a:lumMod val="50000"/>
                  </a:schemeClr>
                </a:solidFill>
                <a:latin typeface="Calibri" panose="020F0502020204030204" pitchFamily="34" charset="0"/>
                <a:cs typeface="Calibri" panose="020F0502020204030204" pitchFamily="34" charset="0"/>
              </a:rPr>
              <a:t>RA</a:t>
            </a:r>
            <a:r>
              <a:rPr lang="en-GB" sz="2400" b="1" baseline="0">
                <a:solidFill>
                  <a:schemeClr val="tx2">
                    <a:lumMod val="50000"/>
                  </a:schemeClr>
                </a:solidFill>
                <a:latin typeface="Calibri" panose="020F0502020204030204" pitchFamily="34" charset="0"/>
                <a:cs typeface="Calibri" panose="020F0502020204030204" pitchFamily="34" charset="0"/>
              </a:rPr>
              <a:t> </a:t>
            </a:r>
            <a:r>
              <a:rPr lang="en-GB" sz="2400" b="0" baseline="0">
                <a:solidFill>
                  <a:schemeClr val="tx2">
                    <a:lumMod val="50000"/>
                  </a:schemeClr>
                </a:solidFill>
                <a:latin typeface="Calibri" panose="020F0502020204030204" pitchFamily="34" charset="0"/>
                <a:cs typeface="Calibri" panose="020F0502020204030204" pitchFamily="34" charset="0"/>
              </a:rPr>
              <a:t>and </a:t>
            </a:r>
            <a:r>
              <a:rPr lang="en-GB" sz="2400" b="1" baseline="0">
                <a:solidFill>
                  <a:schemeClr val="tx2">
                    <a:lumMod val="50000"/>
                  </a:schemeClr>
                </a:solidFill>
                <a:latin typeface="Calibri" panose="020F0502020204030204" pitchFamily="34" charset="0"/>
                <a:cs typeface="Calibri" panose="020F0502020204030204" pitchFamily="34" charset="0"/>
              </a:rPr>
              <a:t>OA</a:t>
            </a:r>
            <a:endParaRPr lang="en-GB" sz="2400" baseline="0">
              <a:solidFill>
                <a:schemeClr val="tx2">
                  <a:lumMod val="50000"/>
                </a:schemeClr>
              </a:solidFill>
              <a:latin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E16BE162-037E-2BE8-E118-345C8C3FF118}"/>
              </a:ext>
            </a:extLst>
          </p:cNvPr>
          <p:cNvCxnSpPr>
            <a:cxnSpLocks/>
          </p:cNvCxnSpPr>
          <p:nvPr/>
        </p:nvCxnSpPr>
        <p:spPr>
          <a:xfrm flipV="1">
            <a:off x="2624447" y="2019019"/>
            <a:ext cx="0" cy="247035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0E6C73A-8402-69D7-2EEC-438682022BE8}"/>
              </a:ext>
            </a:extLst>
          </p:cNvPr>
          <p:cNvCxnSpPr>
            <a:cxnSpLocks/>
          </p:cNvCxnSpPr>
          <p:nvPr/>
        </p:nvCxnSpPr>
        <p:spPr>
          <a:xfrm flipV="1">
            <a:off x="8857012" y="2019019"/>
            <a:ext cx="0" cy="247035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05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B788B3B-83EB-8029-0D94-65821D15CE60}"/>
              </a:ext>
            </a:extLst>
          </p:cNvPr>
          <p:cNvSpPr txBox="1"/>
          <p:nvPr/>
        </p:nvSpPr>
        <p:spPr>
          <a:xfrm>
            <a:off x="1645661" y="-31528"/>
            <a:ext cx="8900677" cy="954107"/>
          </a:xfrm>
          <a:prstGeom prst="rect">
            <a:avLst/>
          </a:prstGeom>
          <a:noFill/>
        </p:spPr>
        <p:txBody>
          <a:bodyPr wrap="square">
            <a:spAutoFit/>
          </a:bodyPr>
          <a:lstStyle/>
          <a:p>
            <a:r>
              <a:rPr lang="en-GB" sz="2800">
                <a:solidFill>
                  <a:schemeClr val="accent1">
                    <a:lumMod val="75000"/>
                  </a:schemeClr>
                </a:solidFill>
                <a:latin typeface="Calibri" panose="020F0502020204030204" pitchFamily="34" charset="0"/>
                <a:cs typeface="Calibri" panose="020F0502020204030204" pitchFamily="34" charset="0"/>
              </a:rPr>
              <a:t>What are the factors other than fibromyalgia symptoms that predict an existing fibromyalgia diagnosis?</a:t>
            </a:r>
            <a:endParaRPr lang="en-GB" sz="2800">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59BB3F42-10E0-4D73-85D4-5FFA79A6D021}"/>
              </a:ext>
            </a:extLst>
          </p:cNvPr>
          <p:cNvGraphicFramePr>
            <a:graphicFrameLocks/>
          </p:cNvGraphicFramePr>
          <p:nvPr>
            <p:extLst>
              <p:ext uri="{D42A27DB-BD31-4B8C-83A1-F6EECF244321}">
                <p14:modId xmlns:p14="http://schemas.microsoft.com/office/powerpoint/2010/main" val="1077818938"/>
              </p:ext>
            </p:extLst>
          </p:nvPr>
        </p:nvGraphicFramePr>
        <p:xfrm>
          <a:off x="1624641" y="912069"/>
          <a:ext cx="8717540" cy="5572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67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7">
            <a:extLst>
              <a:ext uri="{FF2B5EF4-FFF2-40B4-BE49-F238E27FC236}">
                <a16:creationId xmlns:a16="http://schemas.microsoft.com/office/drawing/2014/main" id="{700AD933-FC2B-9BBF-20EC-BD68C75956A4}"/>
              </a:ext>
            </a:extLst>
          </p:cNvPr>
          <p:cNvSpPr/>
          <p:nvPr/>
        </p:nvSpPr>
        <p:spPr>
          <a:xfrm>
            <a:off x="1432886" y="4389375"/>
            <a:ext cx="4363347" cy="1746289"/>
          </a:xfrm>
          <a:prstGeom prst="roundRect">
            <a:avLst>
              <a:gd name="adj" fmla="val 267"/>
            </a:avLst>
          </a:prstGeom>
          <a:solidFill>
            <a:schemeClr val="accent1">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bIns="72000" rtlCol="0" anchor="t" anchorCtr="0"/>
          <a:lstStyle/>
          <a:p>
            <a:pPr algn="ctr"/>
            <a:r>
              <a:rPr lang="en-GB" sz="2400" b="1">
                <a:solidFill>
                  <a:schemeClr val="tx2">
                    <a:lumMod val="50000"/>
                  </a:schemeClr>
                </a:solidFill>
                <a:latin typeface="Calibri" panose="020F0502020204030204" pitchFamily="34" charset="0"/>
                <a:cs typeface="Calibri" panose="020F0502020204030204" pitchFamily="34" charset="0"/>
              </a:rPr>
              <a:t>Factors related to reduced fibromyalgia symptoms </a:t>
            </a:r>
          </a:p>
        </p:txBody>
      </p:sp>
      <p:sp>
        <p:nvSpPr>
          <p:cNvPr id="18" name="Rectangle: Rounded Corners 17">
            <a:extLst>
              <a:ext uri="{FF2B5EF4-FFF2-40B4-BE49-F238E27FC236}">
                <a16:creationId xmlns:a16="http://schemas.microsoft.com/office/drawing/2014/main" id="{5B34726B-6B49-8F74-BEB8-B3E1CD146A50}"/>
              </a:ext>
            </a:extLst>
          </p:cNvPr>
          <p:cNvSpPr/>
          <p:nvPr/>
        </p:nvSpPr>
        <p:spPr>
          <a:xfrm>
            <a:off x="1432886" y="1400925"/>
            <a:ext cx="4363347" cy="2580967"/>
          </a:xfrm>
          <a:prstGeom prst="roundRect">
            <a:avLst>
              <a:gd name="adj" fmla="val 267"/>
            </a:avLst>
          </a:prstGeom>
          <a:solidFill>
            <a:schemeClr val="accent1">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bIns="72000" rtlCol="0" anchor="t" anchorCtr="0"/>
          <a:lstStyle/>
          <a:p>
            <a:pPr algn="ctr"/>
            <a:r>
              <a:rPr lang="en-GB" sz="2400" b="1">
                <a:solidFill>
                  <a:schemeClr val="tx2">
                    <a:lumMod val="50000"/>
                  </a:schemeClr>
                </a:solidFill>
                <a:latin typeface="Calibri" panose="020F0502020204030204" pitchFamily="34" charset="0"/>
                <a:cs typeface="Calibri" panose="020F0502020204030204" pitchFamily="34" charset="0"/>
              </a:rPr>
              <a:t>Factors related to increased fibromyalgia symptoms </a:t>
            </a:r>
          </a:p>
        </p:txBody>
      </p:sp>
      <p:sp>
        <p:nvSpPr>
          <p:cNvPr id="14" name="Arrow: Up 13">
            <a:extLst>
              <a:ext uri="{FF2B5EF4-FFF2-40B4-BE49-F238E27FC236}">
                <a16:creationId xmlns:a16="http://schemas.microsoft.com/office/drawing/2014/main" id="{9BDA3304-527D-2231-C805-79935DE307DD}"/>
              </a:ext>
            </a:extLst>
          </p:cNvPr>
          <p:cNvSpPr/>
          <p:nvPr/>
        </p:nvSpPr>
        <p:spPr>
          <a:xfrm rot="10800000">
            <a:off x="8755743" y="4264421"/>
            <a:ext cx="696276" cy="2232962"/>
          </a:xfrm>
          <a:prstGeom prst="upArrow">
            <a:avLst>
              <a:gd name="adj1" fmla="val 50000"/>
              <a:gd name="adj2" fmla="val 7368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FF33B9E1-348D-B1A7-366D-F720C30AC47C}"/>
              </a:ext>
            </a:extLst>
          </p:cNvPr>
          <p:cNvSpPr/>
          <p:nvPr/>
        </p:nvSpPr>
        <p:spPr>
          <a:xfrm>
            <a:off x="1901347" y="3174124"/>
            <a:ext cx="1399807" cy="5088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latin typeface="Calibri" panose="020F0502020204030204" pitchFamily="34" charset="0"/>
                <a:cs typeface="Calibri" panose="020F0502020204030204" pitchFamily="34" charset="0"/>
              </a:rPr>
              <a:t>Younger</a:t>
            </a:r>
            <a:endParaRPr lang="en-GB" sz="2200">
              <a:solidFill>
                <a:schemeClr val="accent4"/>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D841A23A-CFCD-983D-F776-FAB699F9A684}"/>
              </a:ext>
            </a:extLst>
          </p:cNvPr>
          <p:cNvSpPr/>
          <p:nvPr/>
        </p:nvSpPr>
        <p:spPr>
          <a:xfrm>
            <a:off x="1901347" y="2483551"/>
            <a:ext cx="1399807" cy="5088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latin typeface="Calibri" panose="020F0502020204030204" pitchFamily="34" charset="0"/>
                <a:cs typeface="Calibri" panose="020F0502020204030204" pitchFamily="34" charset="0"/>
              </a:rPr>
              <a:t>Women</a:t>
            </a:r>
            <a:endParaRPr lang="en-GB" sz="2200">
              <a:solidFill>
                <a:schemeClr val="accent4"/>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CDF8B47-E97C-DF0B-B1AF-C2EC647DDEE2}"/>
              </a:ext>
            </a:extLst>
          </p:cNvPr>
          <p:cNvSpPr/>
          <p:nvPr/>
        </p:nvSpPr>
        <p:spPr>
          <a:xfrm>
            <a:off x="3586669" y="2483551"/>
            <a:ext cx="1807581" cy="5088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latin typeface="Calibri" panose="020F0502020204030204" pitchFamily="34" charset="0"/>
                <a:cs typeface="Calibri" panose="020F0502020204030204" pitchFamily="34" charset="0"/>
              </a:rPr>
              <a:t>Overweight</a:t>
            </a:r>
            <a:endParaRPr lang="en-GB" sz="2200">
              <a:solidFill>
                <a:schemeClr val="accent4"/>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E6AAE484-2F7A-0DAB-9FE0-B54FE3FCF6DC}"/>
              </a:ext>
            </a:extLst>
          </p:cNvPr>
          <p:cNvSpPr/>
          <p:nvPr/>
        </p:nvSpPr>
        <p:spPr>
          <a:xfrm>
            <a:off x="3585795" y="3176651"/>
            <a:ext cx="1753751" cy="506273"/>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latin typeface="Calibri" panose="020F0502020204030204" pitchFamily="34" charset="0"/>
                <a:cs typeface="Calibri" panose="020F0502020204030204" pitchFamily="34" charset="0"/>
              </a:rPr>
              <a:t>Deprived</a:t>
            </a:r>
            <a:endParaRPr lang="en-GB" sz="2200">
              <a:solidFill>
                <a:schemeClr val="accent4"/>
              </a:solidFill>
              <a:latin typeface="Calibri" panose="020F0502020204030204" pitchFamily="34" charset="0"/>
              <a:cs typeface="Calibri" panose="020F0502020204030204" pitchFamily="34" charset="0"/>
            </a:endParaRPr>
          </a:p>
        </p:txBody>
      </p:sp>
      <p:sp>
        <p:nvSpPr>
          <p:cNvPr id="8" name="Arrow: Up 7">
            <a:extLst>
              <a:ext uri="{FF2B5EF4-FFF2-40B4-BE49-F238E27FC236}">
                <a16:creationId xmlns:a16="http://schemas.microsoft.com/office/drawing/2014/main" id="{DC4B0444-F275-B4F6-BCA1-07C37842D70D}"/>
              </a:ext>
            </a:extLst>
          </p:cNvPr>
          <p:cNvSpPr/>
          <p:nvPr/>
        </p:nvSpPr>
        <p:spPr>
          <a:xfrm>
            <a:off x="8755743" y="1317609"/>
            <a:ext cx="696277" cy="2232963"/>
          </a:xfrm>
          <a:prstGeom prst="upArrow">
            <a:avLst>
              <a:gd name="adj1" fmla="val 50000"/>
              <a:gd name="adj2" fmla="val 9520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EF085A85-5888-C2E6-8AEF-0B4349FBF97A}"/>
              </a:ext>
            </a:extLst>
          </p:cNvPr>
          <p:cNvSpPr/>
          <p:nvPr/>
        </p:nvSpPr>
        <p:spPr>
          <a:xfrm>
            <a:off x="7893012" y="2214027"/>
            <a:ext cx="2431600" cy="94331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2">
                    <a:lumMod val="50000"/>
                  </a:schemeClr>
                </a:solidFill>
                <a:latin typeface="Calibri" panose="020F0502020204030204" pitchFamily="34" charset="0"/>
                <a:cs typeface="Calibri" panose="020F0502020204030204" pitchFamily="34" charset="0"/>
              </a:rPr>
              <a:t>Fibromyalgia symptoms</a:t>
            </a:r>
          </a:p>
        </p:txBody>
      </p:sp>
      <p:sp>
        <p:nvSpPr>
          <p:cNvPr id="10" name="Rectangle: Rounded Corners 9">
            <a:extLst>
              <a:ext uri="{FF2B5EF4-FFF2-40B4-BE49-F238E27FC236}">
                <a16:creationId xmlns:a16="http://schemas.microsoft.com/office/drawing/2014/main" id="{83FA6B6A-CFE3-2813-5026-0E5D614457F2}"/>
              </a:ext>
            </a:extLst>
          </p:cNvPr>
          <p:cNvSpPr/>
          <p:nvPr/>
        </p:nvSpPr>
        <p:spPr>
          <a:xfrm>
            <a:off x="7893012" y="4790858"/>
            <a:ext cx="2431600" cy="94331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2">
                    <a:lumMod val="50000"/>
                  </a:schemeClr>
                </a:solidFill>
                <a:latin typeface="Calibri" panose="020F0502020204030204" pitchFamily="34" charset="0"/>
                <a:cs typeface="Calibri" panose="020F0502020204030204" pitchFamily="34" charset="0"/>
              </a:rPr>
              <a:t>Fibromyalgia symptoms</a:t>
            </a:r>
          </a:p>
        </p:txBody>
      </p:sp>
      <p:sp>
        <p:nvSpPr>
          <p:cNvPr id="12" name="Rectangle: Rounded Corners 11">
            <a:extLst>
              <a:ext uri="{FF2B5EF4-FFF2-40B4-BE49-F238E27FC236}">
                <a16:creationId xmlns:a16="http://schemas.microsoft.com/office/drawing/2014/main" id="{4E840861-9290-1112-AD84-E98428F7A0C0}"/>
              </a:ext>
            </a:extLst>
          </p:cNvPr>
          <p:cNvSpPr/>
          <p:nvPr/>
        </p:nvSpPr>
        <p:spPr>
          <a:xfrm>
            <a:off x="1746046" y="5380902"/>
            <a:ext cx="1807581" cy="53265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latin typeface="Calibri" panose="020F0502020204030204" pitchFamily="34" charset="0"/>
                <a:cs typeface="Calibri" panose="020F0502020204030204" pitchFamily="34" charset="0"/>
              </a:rPr>
              <a:t>Quality of life</a:t>
            </a:r>
            <a:endParaRPr lang="en-GB" sz="2200">
              <a:solidFill>
                <a:schemeClr val="accent4"/>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BC41A54C-E724-C42E-5928-80CF6A0A9F3F}"/>
              </a:ext>
            </a:extLst>
          </p:cNvPr>
          <p:cNvSpPr/>
          <p:nvPr/>
        </p:nvSpPr>
        <p:spPr>
          <a:xfrm>
            <a:off x="3755294" y="5365353"/>
            <a:ext cx="1807581" cy="548203"/>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a:latin typeface="Calibri" panose="020F0502020204030204" pitchFamily="34" charset="0"/>
                <a:cs typeface="Calibri" panose="020F0502020204030204" pitchFamily="34" charset="0"/>
              </a:rPr>
              <a:t>Global health</a:t>
            </a:r>
            <a:endParaRPr lang="en-GB" sz="2200">
              <a:solidFill>
                <a:schemeClr val="accent4"/>
              </a:solidFill>
              <a:latin typeface="Calibri" panose="020F0502020204030204" pitchFamily="34" charset="0"/>
              <a:cs typeface="Calibri" panose="020F0502020204030204" pitchFamily="34" charset="0"/>
            </a:endParaRPr>
          </a:p>
        </p:txBody>
      </p:sp>
      <p:sp>
        <p:nvSpPr>
          <p:cNvPr id="11" name="Title 2">
            <a:extLst>
              <a:ext uri="{FF2B5EF4-FFF2-40B4-BE49-F238E27FC236}">
                <a16:creationId xmlns:a16="http://schemas.microsoft.com/office/drawing/2014/main" id="{A639E6EE-5B15-C09A-38A1-31C220B60DE0}"/>
              </a:ext>
            </a:extLst>
          </p:cNvPr>
          <p:cNvSpPr>
            <a:spLocks noGrp="1"/>
          </p:cNvSpPr>
          <p:nvPr>
            <p:ph type="title"/>
          </p:nvPr>
        </p:nvSpPr>
        <p:spPr>
          <a:xfrm>
            <a:off x="838200" y="23950"/>
            <a:ext cx="10515600" cy="1270818"/>
          </a:xfrm>
        </p:spPr>
        <p:txBody>
          <a:bodyPr>
            <a:normAutofit/>
          </a:bodyPr>
          <a:lstStyle/>
          <a:p>
            <a:r>
              <a:rPr lang="en-GB" sz="4800">
                <a:latin typeface="Calibri" panose="020F0502020204030204" pitchFamily="34" charset="0"/>
                <a:cs typeface="Calibri" panose="020F0502020204030204" pitchFamily="34" charset="0"/>
              </a:rPr>
              <a:t>Conclusions</a:t>
            </a:r>
          </a:p>
        </p:txBody>
      </p:sp>
      <p:sp>
        <p:nvSpPr>
          <p:cNvPr id="2" name="Arrow: Left-Right 1">
            <a:extLst>
              <a:ext uri="{FF2B5EF4-FFF2-40B4-BE49-F238E27FC236}">
                <a16:creationId xmlns:a16="http://schemas.microsoft.com/office/drawing/2014/main" id="{7AB0E578-6323-8714-9C84-BACFF36194EA}"/>
              </a:ext>
            </a:extLst>
          </p:cNvPr>
          <p:cNvSpPr/>
          <p:nvPr/>
        </p:nvSpPr>
        <p:spPr>
          <a:xfrm>
            <a:off x="5997899" y="2422618"/>
            <a:ext cx="1654557" cy="526139"/>
          </a:xfrm>
          <a:prstGeom prst="leftRightArrow">
            <a:avLst>
              <a:gd name="adj1" fmla="val 37180"/>
              <a:gd name="adj2" fmla="val 769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Left-Right 18">
            <a:extLst>
              <a:ext uri="{FF2B5EF4-FFF2-40B4-BE49-F238E27FC236}">
                <a16:creationId xmlns:a16="http://schemas.microsoft.com/office/drawing/2014/main" id="{3F6CFD18-ABDA-E5A2-9EB6-0FA90113F75D}"/>
              </a:ext>
            </a:extLst>
          </p:cNvPr>
          <p:cNvSpPr/>
          <p:nvPr/>
        </p:nvSpPr>
        <p:spPr>
          <a:xfrm>
            <a:off x="5997898" y="4999449"/>
            <a:ext cx="1654557" cy="526139"/>
          </a:xfrm>
          <a:prstGeom prst="leftRightArrow">
            <a:avLst>
              <a:gd name="adj1" fmla="val 37180"/>
              <a:gd name="adj2" fmla="val 769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440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F085A85-5888-C2E6-8AEF-0B4349FBF97A}"/>
              </a:ext>
            </a:extLst>
          </p:cNvPr>
          <p:cNvSpPr/>
          <p:nvPr/>
        </p:nvSpPr>
        <p:spPr>
          <a:xfrm>
            <a:off x="8030021" y="2900517"/>
            <a:ext cx="2889619" cy="1198898"/>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tx2">
                    <a:lumMod val="50000"/>
                  </a:schemeClr>
                </a:solidFill>
                <a:latin typeface="Calibri" panose="020F0502020204030204" pitchFamily="34" charset="0"/>
                <a:cs typeface="Calibri" panose="020F0502020204030204" pitchFamily="34" charset="0"/>
              </a:rPr>
              <a:t>Fibromyalgia diagnosis</a:t>
            </a:r>
          </a:p>
        </p:txBody>
      </p:sp>
      <p:sp>
        <p:nvSpPr>
          <p:cNvPr id="3" name="Rectangle: Rounded Corners 2">
            <a:extLst>
              <a:ext uri="{FF2B5EF4-FFF2-40B4-BE49-F238E27FC236}">
                <a16:creationId xmlns:a16="http://schemas.microsoft.com/office/drawing/2014/main" id="{231C657A-DD7A-55A1-2584-1FE594958B4D}"/>
              </a:ext>
            </a:extLst>
          </p:cNvPr>
          <p:cNvSpPr/>
          <p:nvPr/>
        </p:nvSpPr>
        <p:spPr>
          <a:xfrm>
            <a:off x="1272360" y="2900517"/>
            <a:ext cx="2889619" cy="1198898"/>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tx2">
                    <a:lumMod val="50000"/>
                  </a:schemeClr>
                </a:solidFill>
                <a:latin typeface="Calibri" panose="020F0502020204030204" pitchFamily="34" charset="0"/>
                <a:cs typeface="Calibri" panose="020F0502020204030204" pitchFamily="34" charset="0"/>
              </a:rPr>
              <a:t>Fibromyalgia symptoms</a:t>
            </a:r>
          </a:p>
        </p:txBody>
      </p:sp>
      <p:sp>
        <p:nvSpPr>
          <p:cNvPr id="2" name="Arrow: Left-Right 1">
            <a:extLst>
              <a:ext uri="{FF2B5EF4-FFF2-40B4-BE49-F238E27FC236}">
                <a16:creationId xmlns:a16="http://schemas.microsoft.com/office/drawing/2014/main" id="{01CEAE53-E2DF-B6AC-F140-CB41603A6008}"/>
              </a:ext>
            </a:extLst>
          </p:cNvPr>
          <p:cNvSpPr/>
          <p:nvPr/>
        </p:nvSpPr>
        <p:spPr>
          <a:xfrm>
            <a:off x="4651190" y="3214670"/>
            <a:ext cx="2889619" cy="678745"/>
          </a:xfrm>
          <a:prstGeom prst="leftRightArrow">
            <a:avLst>
              <a:gd name="adj1" fmla="val 37180"/>
              <a:gd name="adj2" fmla="val 769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ultiplication Sign 15">
            <a:extLst>
              <a:ext uri="{FF2B5EF4-FFF2-40B4-BE49-F238E27FC236}">
                <a16:creationId xmlns:a16="http://schemas.microsoft.com/office/drawing/2014/main" id="{AC2360FA-B568-44EA-F02D-2566A52E7939}"/>
              </a:ext>
            </a:extLst>
          </p:cNvPr>
          <p:cNvSpPr/>
          <p:nvPr/>
        </p:nvSpPr>
        <p:spPr>
          <a:xfrm>
            <a:off x="5258132" y="2771392"/>
            <a:ext cx="1675736" cy="1564633"/>
          </a:xfrm>
          <a:prstGeom prst="mathMultiply">
            <a:avLst>
              <a:gd name="adj1" fmla="val 12409"/>
            </a:avLst>
          </a:prstGeom>
          <a:solidFill>
            <a:srgbClr val="FF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2">
            <a:extLst>
              <a:ext uri="{FF2B5EF4-FFF2-40B4-BE49-F238E27FC236}">
                <a16:creationId xmlns:a16="http://schemas.microsoft.com/office/drawing/2014/main" id="{4E061DD6-A279-8AAE-E07D-2E94C58768BE}"/>
              </a:ext>
            </a:extLst>
          </p:cNvPr>
          <p:cNvSpPr>
            <a:spLocks noGrp="1"/>
          </p:cNvSpPr>
          <p:nvPr>
            <p:ph type="title"/>
          </p:nvPr>
        </p:nvSpPr>
        <p:spPr>
          <a:xfrm>
            <a:off x="838200" y="23950"/>
            <a:ext cx="10515600" cy="1270818"/>
          </a:xfrm>
        </p:spPr>
        <p:txBody>
          <a:bodyPr>
            <a:normAutofit/>
          </a:bodyPr>
          <a:lstStyle/>
          <a:p>
            <a:r>
              <a:rPr lang="en-GB" sz="4800">
                <a:latin typeface="Calibri" panose="020F0502020204030204" pitchFamily="34" charset="0"/>
                <a:cs typeface="Calibri" panose="020F0502020204030204" pitchFamily="34" charset="0"/>
              </a:rPr>
              <a:t>Conclusions</a:t>
            </a: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701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Up 7">
            <a:extLst>
              <a:ext uri="{FF2B5EF4-FFF2-40B4-BE49-F238E27FC236}">
                <a16:creationId xmlns:a16="http://schemas.microsoft.com/office/drawing/2014/main" id="{F27EA345-18BA-A064-7954-6F709A4F6E30}"/>
              </a:ext>
            </a:extLst>
          </p:cNvPr>
          <p:cNvSpPr/>
          <p:nvPr/>
        </p:nvSpPr>
        <p:spPr>
          <a:xfrm>
            <a:off x="10519394" y="2162266"/>
            <a:ext cx="696277" cy="2533467"/>
          </a:xfrm>
          <a:prstGeom prst="upArrow">
            <a:avLst>
              <a:gd name="adj1" fmla="val 50000"/>
              <a:gd name="adj2" fmla="val 9520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3276B1A-6D51-FC84-9E5F-AB0A35D677B0}"/>
              </a:ext>
            </a:extLst>
          </p:cNvPr>
          <p:cNvSpPr/>
          <p:nvPr/>
        </p:nvSpPr>
        <p:spPr>
          <a:xfrm>
            <a:off x="657589" y="1856810"/>
            <a:ext cx="4203357" cy="3481309"/>
          </a:xfrm>
          <a:prstGeom prst="roundRect">
            <a:avLst>
              <a:gd name="adj" fmla="val 0"/>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3200" b="1">
                <a:solidFill>
                  <a:schemeClr val="tx2">
                    <a:lumMod val="50000"/>
                  </a:schemeClr>
                </a:solidFill>
                <a:latin typeface="Calibri" panose="020F0502020204030204" pitchFamily="34" charset="0"/>
                <a:cs typeface="Calibri" panose="020F0502020204030204" pitchFamily="34" charset="0"/>
              </a:rPr>
              <a:t>Fibromyalgia</a:t>
            </a:r>
          </a:p>
        </p:txBody>
      </p:sp>
      <p:sp>
        <p:nvSpPr>
          <p:cNvPr id="15" name="Rectangle: Rounded Corners 14">
            <a:extLst>
              <a:ext uri="{FF2B5EF4-FFF2-40B4-BE49-F238E27FC236}">
                <a16:creationId xmlns:a16="http://schemas.microsoft.com/office/drawing/2014/main" id="{638E7ED4-E331-795F-3B89-4815D9A334FA}"/>
              </a:ext>
            </a:extLst>
          </p:cNvPr>
          <p:cNvSpPr/>
          <p:nvPr/>
        </p:nvSpPr>
        <p:spPr>
          <a:xfrm>
            <a:off x="1157318" y="2746405"/>
            <a:ext cx="3203895" cy="87733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cs typeface="Calibri" panose="020F0502020204030204" pitchFamily="34" charset="0"/>
              </a:rPr>
              <a:t>Osteoarthritis</a:t>
            </a:r>
            <a:endParaRPr lang="en-GB" sz="3200">
              <a:solidFill>
                <a:schemeClr val="accent4"/>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061BF500-78F6-5213-593B-2E4C5B735AC4}"/>
              </a:ext>
            </a:extLst>
          </p:cNvPr>
          <p:cNvSpPr/>
          <p:nvPr/>
        </p:nvSpPr>
        <p:spPr>
          <a:xfrm>
            <a:off x="907451" y="3980118"/>
            <a:ext cx="3703627" cy="87733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cs typeface="Calibri" panose="020F0502020204030204" pitchFamily="34" charset="0"/>
              </a:rPr>
              <a:t>Rheumatoid arthritis</a:t>
            </a:r>
            <a:endParaRPr lang="en-GB" sz="3200">
              <a:solidFill>
                <a:schemeClr val="accent4"/>
              </a:solidFill>
              <a:latin typeface="Calibri" panose="020F0502020204030204" pitchFamily="34" charset="0"/>
              <a:cs typeface="Calibri" panose="020F0502020204030204" pitchFamily="34" charset="0"/>
            </a:endParaRPr>
          </a:p>
        </p:txBody>
      </p:sp>
      <p:sp>
        <p:nvSpPr>
          <p:cNvPr id="2" name="Title 2">
            <a:extLst>
              <a:ext uri="{FF2B5EF4-FFF2-40B4-BE49-F238E27FC236}">
                <a16:creationId xmlns:a16="http://schemas.microsoft.com/office/drawing/2014/main" id="{205B1A3A-7346-91FB-56C6-58A83AA8261E}"/>
              </a:ext>
            </a:extLst>
          </p:cNvPr>
          <p:cNvSpPr>
            <a:spLocks noGrp="1"/>
          </p:cNvSpPr>
          <p:nvPr>
            <p:ph type="title"/>
          </p:nvPr>
        </p:nvSpPr>
        <p:spPr>
          <a:xfrm>
            <a:off x="838200" y="23950"/>
            <a:ext cx="10515600" cy="1270818"/>
          </a:xfrm>
        </p:spPr>
        <p:txBody>
          <a:bodyPr>
            <a:normAutofit/>
          </a:bodyPr>
          <a:lstStyle/>
          <a:p>
            <a:r>
              <a:rPr lang="en-GB" sz="4800">
                <a:latin typeface="Calibri" panose="020F0502020204030204" pitchFamily="34" charset="0"/>
                <a:cs typeface="Calibri" panose="020F0502020204030204" pitchFamily="34" charset="0"/>
              </a:rPr>
              <a:t>Conclusions</a:t>
            </a:r>
          </a:p>
        </p:txBody>
      </p:sp>
      <p:sp>
        <p:nvSpPr>
          <p:cNvPr id="4" name="Arrow: Up 7">
            <a:extLst>
              <a:ext uri="{FF2B5EF4-FFF2-40B4-BE49-F238E27FC236}">
                <a16:creationId xmlns:a16="http://schemas.microsoft.com/office/drawing/2014/main" id="{0090B3F6-E74F-D996-00F2-7408D1913C28}"/>
              </a:ext>
            </a:extLst>
          </p:cNvPr>
          <p:cNvSpPr/>
          <p:nvPr/>
        </p:nvSpPr>
        <p:spPr>
          <a:xfrm>
            <a:off x="8031569" y="2162266"/>
            <a:ext cx="696277" cy="2533467"/>
          </a:xfrm>
          <a:prstGeom prst="upArrow">
            <a:avLst>
              <a:gd name="adj1" fmla="val 50000"/>
              <a:gd name="adj2" fmla="val 9520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8">
            <a:extLst>
              <a:ext uri="{FF2B5EF4-FFF2-40B4-BE49-F238E27FC236}">
                <a16:creationId xmlns:a16="http://schemas.microsoft.com/office/drawing/2014/main" id="{A6D58B48-0804-5643-82DE-8FAED859935B}"/>
              </a:ext>
            </a:extLst>
          </p:cNvPr>
          <p:cNvSpPr/>
          <p:nvPr/>
        </p:nvSpPr>
        <p:spPr>
          <a:xfrm>
            <a:off x="7163908" y="3185070"/>
            <a:ext cx="2431600" cy="94331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2">
                    <a:lumMod val="50000"/>
                  </a:schemeClr>
                </a:solidFill>
                <a:latin typeface="Calibri" panose="020F0502020204030204" pitchFamily="34" charset="0"/>
                <a:cs typeface="Calibri" panose="020F0502020204030204" pitchFamily="34" charset="0"/>
              </a:rPr>
              <a:t>Fibromyalgia symptoms</a:t>
            </a:r>
          </a:p>
        </p:txBody>
      </p:sp>
      <p:sp>
        <p:nvSpPr>
          <p:cNvPr id="6" name="Rectangle: Rounded Corners 9">
            <a:extLst>
              <a:ext uri="{FF2B5EF4-FFF2-40B4-BE49-F238E27FC236}">
                <a16:creationId xmlns:a16="http://schemas.microsoft.com/office/drawing/2014/main" id="{FB6F2B4C-F2FA-C729-6B38-831BFBCB878B}"/>
              </a:ext>
            </a:extLst>
          </p:cNvPr>
          <p:cNvSpPr/>
          <p:nvPr/>
        </p:nvSpPr>
        <p:spPr>
          <a:xfrm>
            <a:off x="9651733" y="3185070"/>
            <a:ext cx="2431600" cy="94331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2">
                    <a:lumMod val="50000"/>
                  </a:schemeClr>
                </a:solidFill>
                <a:latin typeface="Calibri" panose="020F0502020204030204" pitchFamily="34" charset="0"/>
                <a:cs typeface="Calibri" panose="020F0502020204030204" pitchFamily="34" charset="0"/>
              </a:rPr>
              <a:t>Fibromyalgia diagnosis</a:t>
            </a:r>
          </a:p>
        </p:txBody>
      </p:sp>
      <p:sp>
        <p:nvSpPr>
          <p:cNvPr id="8" name="Right Arrow 7">
            <a:extLst>
              <a:ext uri="{FF2B5EF4-FFF2-40B4-BE49-F238E27FC236}">
                <a16:creationId xmlns:a16="http://schemas.microsoft.com/office/drawing/2014/main" id="{C7E83CB7-A902-085A-AF6B-0B9B8AF3EBB7}"/>
              </a:ext>
            </a:extLst>
          </p:cNvPr>
          <p:cNvSpPr/>
          <p:nvPr/>
        </p:nvSpPr>
        <p:spPr>
          <a:xfrm>
            <a:off x="5116137" y="3369204"/>
            <a:ext cx="1920398" cy="509062"/>
          </a:xfrm>
          <a:prstGeom prst="rightArrow">
            <a:avLst>
              <a:gd name="adj1" fmla="val 50000"/>
              <a:gd name="adj2" fmla="val 94741"/>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619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cales of justice with solid fill">
            <a:extLst>
              <a:ext uri="{FF2B5EF4-FFF2-40B4-BE49-F238E27FC236}">
                <a16:creationId xmlns:a16="http://schemas.microsoft.com/office/drawing/2014/main" id="{C04CA4BA-E5C9-7BB0-A6BC-ABE2B0E158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2223" y="1405467"/>
            <a:ext cx="5397640" cy="4080933"/>
          </a:xfrm>
          <a:prstGeom prst="rect">
            <a:avLst/>
          </a:prstGeom>
        </p:spPr>
      </p:pic>
      <p:sp>
        <p:nvSpPr>
          <p:cNvPr id="10" name="Rectangle: Rounded Corners 9">
            <a:extLst>
              <a:ext uri="{FF2B5EF4-FFF2-40B4-BE49-F238E27FC236}">
                <a16:creationId xmlns:a16="http://schemas.microsoft.com/office/drawing/2014/main" id="{CDFCE3C8-B01E-DC09-6B3D-E0405F7CB466}"/>
              </a:ext>
            </a:extLst>
          </p:cNvPr>
          <p:cNvSpPr/>
          <p:nvPr/>
        </p:nvSpPr>
        <p:spPr>
          <a:xfrm>
            <a:off x="2692399" y="3429001"/>
            <a:ext cx="3037725" cy="104140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chemeClr val="tx2">
                    <a:lumMod val="50000"/>
                  </a:schemeClr>
                </a:solidFill>
                <a:latin typeface="Calibri" panose="020F0502020204030204" pitchFamily="34" charset="0"/>
                <a:cs typeface="Calibri" panose="020F0502020204030204" pitchFamily="34" charset="0"/>
              </a:rPr>
              <a:t>Dichotomous</a:t>
            </a:r>
          </a:p>
        </p:txBody>
      </p:sp>
      <p:sp>
        <p:nvSpPr>
          <p:cNvPr id="13" name="Rectangle: Rounded Corners 12">
            <a:extLst>
              <a:ext uri="{FF2B5EF4-FFF2-40B4-BE49-F238E27FC236}">
                <a16:creationId xmlns:a16="http://schemas.microsoft.com/office/drawing/2014/main" id="{6D601C28-7021-4FFD-8365-D2DF09C6E1D6}"/>
              </a:ext>
            </a:extLst>
          </p:cNvPr>
          <p:cNvSpPr/>
          <p:nvPr/>
        </p:nvSpPr>
        <p:spPr>
          <a:xfrm>
            <a:off x="6461878" y="3429000"/>
            <a:ext cx="3173026" cy="104140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chemeClr val="tx2">
                    <a:lumMod val="50000"/>
                  </a:schemeClr>
                </a:solidFill>
                <a:latin typeface="Calibri" panose="020F0502020204030204" pitchFamily="34" charset="0"/>
                <a:cs typeface="Calibri" panose="020F0502020204030204" pitchFamily="34" charset="0"/>
              </a:rPr>
              <a:t>Dimensional</a:t>
            </a:r>
          </a:p>
        </p:txBody>
      </p:sp>
      <p:sp>
        <p:nvSpPr>
          <p:cNvPr id="6" name="Title 2">
            <a:extLst>
              <a:ext uri="{FF2B5EF4-FFF2-40B4-BE49-F238E27FC236}">
                <a16:creationId xmlns:a16="http://schemas.microsoft.com/office/drawing/2014/main" id="{99A3DCC2-B64C-5227-D85A-52775A97D6AA}"/>
              </a:ext>
            </a:extLst>
          </p:cNvPr>
          <p:cNvSpPr txBox="1">
            <a:spLocks/>
          </p:cNvSpPr>
          <p:nvPr/>
        </p:nvSpPr>
        <p:spPr>
          <a:xfrm>
            <a:off x="838200" y="23950"/>
            <a:ext cx="10515600" cy="12708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r>
              <a:rPr lang="en-GB" sz="4800">
                <a:latin typeface="Calibri" panose="020F0502020204030204" pitchFamily="34" charset="0"/>
                <a:cs typeface="Calibri" panose="020F0502020204030204" pitchFamily="34" charset="0"/>
              </a:rPr>
              <a:t>Conclusions</a:t>
            </a: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999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62377-6945-ABD2-5726-955F035B7FC0}"/>
              </a:ext>
            </a:extLst>
          </p:cNvPr>
          <p:cNvPicPr>
            <a:picLocks noChangeAspect="1"/>
          </p:cNvPicPr>
          <p:nvPr/>
        </p:nvPicPr>
        <p:blipFill>
          <a:blip r:embed="rId3">
            <a:alphaModFix/>
          </a:blip>
          <a:stretch>
            <a:fillRect/>
          </a:stretch>
        </p:blipFill>
        <p:spPr>
          <a:xfrm>
            <a:off x="1994304" y="1343818"/>
            <a:ext cx="7695392" cy="5117436"/>
          </a:xfrm>
          <a:prstGeom prst="rect">
            <a:avLst/>
          </a:prstGeom>
          <a:noFill/>
        </p:spPr>
      </p:pic>
      <p:sp>
        <p:nvSpPr>
          <p:cNvPr id="6" name="Text Placeholder 5">
            <a:extLst>
              <a:ext uri="{FF2B5EF4-FFF2-40B4-BE49-F238E27FC236}">
                <a16:creationId xmlns:a16="http://schemas.microsoft.com/office/drawing/2014/main" id="{D948CC52-6184-A2CF-68BC-2200F5D1A678}"/>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GB" sz="4800" b="1">
                <a:solidFill>
                  <a:schemeClr val="accent1">
                    <a:lumMod val="75000"/>
                  </a:schemeClr>
                </a:solidFill>
                <a:latin typeface="Calibri" panose="020F0502020204030204" pitchFamily="34" charset="0"/>
                <a:ea typeface="+mj-ea"/>
                <a:cs typeface="Calibri" panose="020F0502020204030204" pitchFamily="34" charset="0"/>
              </a:rPr>
              <a:t>What is fibromyalgia?</a:t>
            </a:r>
          </a:p>
        </p:txBody>
      </p:sp>
    </p:spTree>
    <p:extLst>
      <p:ext uri="{BB962C8B-B14F-4D97-AF65-F5344CB8AC3E}">
        <p14:creationId xmlns:p14="http://schemas.microsoft.com/office/powerpoint/2010/main" val="253853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948CC52-6184-A2CF-68BC-2200F5D1A678}"/>
              </a:ext>
            </a:extLst>
          </p:cNvPr>
          <p:cNvSpPr txBox="1">
            <a:spLocks/>
          </p:cNvSpPr>
          <p:nvPr/>
        </p:nvSpPr>
        <p:spPr>
          <a:xfrm>
            <a:off x="1795502" y="0"/>
            <a:ext cx="8600996"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GB" sz="4800" b="1">
                <a:solidFill>
                  <a:schemeClr val="accent1">
                    <a:lumMod val="75000"/>
                  </a:schemeClr>
                </a:solidFill>
                <a:latin typeface="Calibri" panose="020F0502020204030204" pitchFamily="34" charset="0"/>
                <a:ea typeface="+mj-ea"/>
                <a:cs typeface="Calibri" panose="020F0502020204030204" pitchFamily="34" charset="0"/>
              </a:rPr>
              <a:t>Clinical relevance</a:t>
            </a:r>
          </a:p>
        </p:txBody>
      </p:sp>
      <p:sp>
        <p:nvSpPr>
          <p:cNvPr id="11" name="Rounded Rectangle 10">
            <a:extLst>
              <a:ext uri="{FF2B5EF4-FFF2-40B4-BE49-F238E27FC236}">
                <a16:creationId xmlns:a16="http://schemas.microsoft.com/office/drawing/2014/main" id="{2EE2EC1A-C878-FA76-3C5B-7E7FF017E6FE}"/>
              </a:ext>
            </a:extLst>
          </p:cNvPr>
          <p:cNvSpPr/>
          <p:nvPr/>
        </p:nvSpPr>
        <p:spPr>
          <a:xfrm>
            <a:off x="1145529" y="2708662"/>
            <a:ext cx="10033365" cy="72033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en-GB" sz="2800">
                <a:solidFill>
                  <a:schemeClr val="tx2">
                    <a:lumMod val="50000"/>
                  </a:schemeClr>
                </a:solidFill>
                <a:latin typeface="Calibri" panose="020F0502020204030204" pitchFamily="34" charset="0"/>
                <a:cs typeface="Calibri" panose="020F0502020204030204" pitchFamily="34" charset="0"/>
              </a:rPr>
              <a:t>Poor association between symptom and diagnosis</a:t>
            </a:r>
          </a:p>
        </p:txBody>
      </p:sp>
      <p:sp>
        <p:nvSpPr>
          <p:cNvPr id="12" name="Rounded Rectangle 11">
            <a:extLst>
              <a:ext uri="{FF2B5EF4-FFF2-40B4-BE49-F238E27FC236}">
                <a16:creationId xmlns:a16="http://schemas.microsoft.com/office/drawing/2014/main" id="{89129621-6176-57C3-3C32-11F3FAE8BA38}"/>
              </a:ext>
            </a:extLst>
          </p:cNvPr>
          <p:cNvSpPr/>
          <p:nvPr/>
        </p:nvSpPr>
        <p:spPr>
          <a:xfrm>
            <a:off x="1145529" y="4744496"/>
            <a:ext cx="10033365" cy="72033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en-GB" sz="2800">
                <a:solidFill>
                  <a:schemeClr val="tx2">
                    <a:lumMod val="50000"/>
                  </a:schemeClr>
                </a:solidFill>
                <a:latin typeface="Calibri" panose="020F0502020204030204" pitchFamily="34" charset="0"/>
                <a:cs typeface="Calibri" panose="020F0502020204030204" pitchFamily="34" charset="0"/>
              </a:rPr>
              <a:t>Dimensionality provides medical explanation for vague symptoms</a:t>
            </a:r>
          </a:p>
        </p:txBody>
      </p:sp>
      <p:sp>
        <p:nvSpPr>
          <p:cNvPr id="13" name="Rounded Rectangle 12">
            <a:extLst>
              <a:ext uri="{FF2B5EF4-FFF2-40B4-BE49-F238E27FC236}">
                <a16:creationId xmlns:a16="http://schemas.microsoft.com/office/drawing/2014/main" id="{324A4CDB-14FF-17D9-F8DE-CD5603BD8B0C}"/>
              </a:ext>
            </a:extLst>
          </p:cNvPr>
          <p:cNvSpPr/>
          <p:nvPr/>
        </p:nvSpPr>
        <p:spPr>
          <a:xfrm>
            <a:off x="1145529" y="3726579"/>
            <a:ext cx="10033365" cy="72033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en-GB" sz="2800">
                <a:solidFill>
                  <a:schemeClr val="tx2">
                    <a:lumMod val="50000"/>
                  </a:schemeClr>
                </a:solidFill>
                <a:latin typeface="Calibri" panose="020F0502020204030204" pitchFamily="34" charset="0"/>
                <a:cs typeface="Calibri" panose="020F0502020204030204" pitchFamily="34" charset="0"/>
              </a:rPr>
              <a:t>Higher degree of suspicion in patients with existing arthritis</a:t>
            </a:r>
          </a:p>
        </p:txBody>
      </p:sp>
      <p:sp>
        <p:nvSpPr>
          <p:cNvPr id="2" name="Rounded Rectangle 1">
            <a:extLst>
              <a:ext uri="{FF2B5EF4-FFF2-40B4-BE49-F238E27FC236}">
                <a16:creationId xmlns:a16="http://schemas.microsoft.com/office/drawing/2014/main" id="{8907114D-DCB0-ED36-68D2-8D9D298854B1}"/>
              </a:ext>
            </a:extLst>
          </p:cNvPr>
          <p:cNvSpPr/>
          <p:nvPr/>
        </p:nvSpPr>
        <p:spPr>
          <a:xfrm>
            <a:off x="1145529" y="1690745"/>
            <a:ext cx="10033365" cy="72033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en-GB" sz="2800">
                <a:solidFill>
                  <a:schemeClr val="tx2">
                    <a:lumMod val="50000"/>
                  </a:schemeClr>
                </a:solidFill>
                <a:latin typeface="Calibri" panose="020F0502020204030204" pitchFamily="34" charset="0"/>
                <a:cs typeface="Calibri" panose="020F0502020204030204" pitchFamily="34" charset="0"/>
              </a:rPr>
              <a:t>Burden of fibromyalgia on patient’s health and QoL</a:t>
            </a:r>
          </a:p>
        </p:txBody>
      </p:sp>
    </p:spTree>
    <p:extLst>
      <p:ext uri="{BB962C8B-B14F-4D97-AF65-F5344CB8AC3E}">
        <p14:creationId xmlns:p14="http://schemas.microsoft.com/office/powerpoint/2010/main" val="2110630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0">
            <a:extLst>
              <a:ext uri="{FF2B5EF4-FFF2-40B4-BE49-F238E27FC236}">
                <a16:creationId xmlns:a16="http://schemas.microsoft.com/office/drawing/2014/main" id="{E4B23B3D-DFCF-AC7A-E357-324876F02BBB}"/>
              </a:ext>
            </a:extLst>
          </p:cNvPr>
          <p:cNvSpPr/>
          <p:nvPr/>
        </p:nvSpPr>
        <p:spPr>
          <a:xfrm>
            <a:off x="6217470" y="3017081"/>
            <a:ext cx="4488939" cy="1596880"/>
          </a:xfrm>
          <a:prstGeom prst="roundRect">
            <a:avLst>
              <a:gd name="adj" fmla="val 0"/>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GB"/>
          </a:p>
        </p:txBody>
      </p:sp>
      <p:sp>
        <p:nvSpPr>
          <p:cNvPr id="32" name="Rectangle: Rounded Corners 20">
            <a:extLst>
              <a:ext uri="{FF2B5EF4-FFF2-40B4-BE49-F238E27FC236}">
                <a16:creationId xmlns:a16="http://schemas.microsoft.com/office/drawing/2014/main" id="{5FE8BAA7-D868-617D-6A55-0432897814EC}"/>
              </a:ext>
            </a:extLst>
          </p:cNvPr>
          <p:cNvSpPr/>
          <p:nvPr/>
        </p:nvSpPr>
        <p:spPr>
          <a:xfrm>
            <a:off x="1468489" y="3026824"/>
            <a:ext cx="4488939" cy="1596880"/>
          </a:xfrm>
          <a:prstGeom prst="roundRect">
            <a:avLst>
              <a:gd name="adj" fmla="val 0"/>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GB"/>
          </a:p>
        </p:txBody>
      </p:sp>
      <p:sp>
        <p:nvSpPr>
          <p:cNvPr id="33" name="Rectangle: Rounded Corners 20">
            <a:extLst>
              <a:ext uri="{FF2B5EF4-FFF2-40B4-BE49-F238E27FC236}">
                <a16:creationId xmlns:a16="http://schemas.microsoft.com/office/drawing/2014/main" id="{07930C44-B8F3-BCB1-3358-10857C9412B1}"/>
              </a:ext>
            </a:extLst>
          </p:cNvPr>
          <p:cNvSpPr/>
          <p:nvPr/>
        </p:nvSpPr>
        <p:spPr>
          <a:xfrm>
            <a:off x="1468488" y="1153215"/>
            <a:ext cx="4488939" cy="1596880"/>
          </a:xfrm>
          <a:prstGeom prst="roundRect">
            <a:avLst>
              <a:gd name="adj" fmla="val 0"/>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GB"/>
          </a:p>
        </p:txBody>
      </p:sp>
      <p:sp>
        <p:nvSpPr>
          <p:cNvPr id="2" name="Title 1">
            <a:extLst>
              <a:ext uri="{FF2B5EF4-FFF2-40B4-BE49-F238E27FC236}">
                <a16:creationId xmlns:a16="http://schemas.microsoft.com/office/drawing/2014/main" id="{2A254A16-FCF5-7B33-D90C-94E3AA00F366}"/>
              </a:ext>
            </a:extLst>
          </p:cNvPr>
          <p:cNvSpPr>
            <a:spLocks noGrp="1"/>
          </p:cNvSpPr>
          <p:nvPr>
            <p:ph type="title"/>
          </p:nvPr>
        </p:nvSpPr>
        <p:spPr/>
        <p:txBody>
          <a:bodyPr>
            <a:normAutofit/>
          </a:bodyPr>
          <a:lstStyle/>
          <a:p>
            <a:r>
              <a:rPr lang="en-GB" sz="4800">
                <a:latin typeface="Calibri" panose="020F0502020204030204" pitchFamily="34" charset="0"/>
                <a:cs typeface="Calibri" panose="020F0502020204030204" pitchFamily="34" charset="0"/>
              </a:rPr>
              <a:t>Limitations</a:t>
            </a:r>
          </a:p>
        </p:txBody>
      </p:sp>
      <p:sp>
        <p:nvSpPr>
          <p:cNvPr id="4" name="Rectangle: Rounded Corners 3">
            <a:extLst>
              <a:ext uri="{FF2B5EF4-FFF2-40B4-BE49-F238E27FC236}">
                <a16:creationId xmlns:a16="http://schemas.microsoft.com/office/drawing/2014/main" id="{4D44C15F-9648-5216-2C49-0C96ECA9C090}"/>
              </a:ext>
            </a:extLst>
          </p:cNvPr>
          <p:cNvSpPr/>
          <p:nvPr/>
        </p:nvSpPr>
        <p:spPr>
          <a:xfrm>
            <a:off x="1703596" y="1463410"/>
            <a:ext cx="2221536" cy="9967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Calibri" panose="020F0502020204030204" pitchFamily="34" charset="0"/>
                <a:cs typeface="Calibri" panose="020F0502020204030204" pitchFamily="34" charset="0"/>
              </a:rPr>
              <a:t>Association or causation</a:t>
            </a:r>
            <a:endParaRPr lang="en-GB" sz="2800" dirty="0">
              <a:solidFill>
                <a:schemeClr val="accent4"/>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0E7C2F29-4AB6-D2EE-85EF-813276C62695}"/>
              </a:ext>
            </a:extLst>
          </p:cNvPr>
          <p:cNvSpPr/>
          <p:nvPr/>
        </p:nvSpPr>
        <p:spPr>
          <a:xfrm>
            <a:off x="6485937" y="3324967"/>
            <a:ext cx="2342608" cy="9967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latin typeface="Calibri" panose="020F0502020204030204" pitchFamily="34" charset="0"/>
                <a:cs typeface="Calibri" panose="020F0502020204030204" pitchFamily="34" charset="0"/>
              </a:rPr>
              <a:t>Contact with clinicians</a:t>
            </a:r>
          </a:p>
        </p:txBody>
      </p:sp>
      <p:pic>
        <p:nvPicPr>
          <p:cNvPr id="3" name="Picture 2">
            <a:extLst>
              <a:ext uri="{FF2B5EF4-FFF2-40B4-BE49-F238E27FC236}">
                <a16:creationId xmlns:a16="http://schemas.microsoft.com/office/drawing/2014/main" id="{43086490-6BC5-9D5E-0A2A-AFCEE6342D1F}"/>
              </a:ext>
            </a:extLst>
          </p:cNvPr>
          <p:cNvPicPr>
            <a:picLocks noChangeAspect="1"/>
          </p:cNvPicPr>
          <p:nvPr/>
        </p:nvPicPr>
        <p:blipFill>
          <a:blip r:embed="rId3"/>
          <a:stretch>
            <a:fillRect/>
          </a:stretch>
        </p:blipFill>
        <p:spPr>
          <a:xfrm>
            <a:off x="3769727" y="830782"/>
            <a:ext cx="2227094" cy="2227094"/>
          </a:xfrm>
          <a:prstGeom prst="rect">
            <a:avLst/>
          </a:prstGeom>
        </p:spPr>
      </p:pic>
      <p:sp>
        <p:nvSpPr>
          <p:cNvPr id="11" name="Rectangle: Rounded Corners 3">
            <a:extLst>
              <a:ext uri="{FF2B5EF4-FFF2-40B4-BE49-F238E27FC236}">
                <a16:creationId xmlns:a16="http://schemas.microsoft.com/office/drawing/2014/main" id="{16EE237E-0F64-A24D-FC3F-DE6938873B37}"/>
              </a:ext>
            </a:extLst>
          </p:cNvPr>
          <p:cNvSpPr/>
          <p:nvPr/>
        </p:nvSpPr>
        <p:spPr>
          <a:xfrm>
            <a:off x="1709074" y="3324967"/>
            <a:ext cx="2221536" cy="9967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Calibri" panose="020F0502020204030204" pitchFamily="34" charset="0"/>
                <a:cs typeface="Calibri" panose="020F0502020204030204" pitchFamily="34" charset="0"/>
              </a:rPr>
              <a:t>Memory </a:t>
            </a:r>
            <a:r>
              <a:rPr lang="en-GB" sz="2800">
                <a:latin typeface="Calibri" panose="020F0502020204030204" pitchFamily="34" charset="0"/>
                <a:cs typeface="Calibri" panose="020F0502020204030204" pitchFamily="34" charset="0"/>
              </a:rPr>
              <a:t>of respondents</a:t>
            </a:r>
            <a:endParaRPr lang="en-GB" sz="2800" dirty="0">
              <a:solidFill>
                <a:schemeClr val="accent4"/>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F2A54A7F-12D3-4901-DE51-A83AC3F48FF8}"/>
              </a:ext>
            </a:extLst>
          </p:cNvPr>
          <p:cNvPicPr>
            <a:picLocks noChangeAspect="1"/>
          </p:cNvPicPr>
          <p:nvPr/>
        </p:nvPicPr>
        <p:blipFill>
          <a:blip r:embed="rId4"/>
          <a:stretch>
            <a:fillRect/>
          </a:stretch>
        </p:blipFill>
        <p:spPr>
          <a:xfrm>
            <a:off x="3909446" y="2700288"/>
            <a:ext cx="2227094" cy="2227094"/>
          </a:xfrm>
          <a:prstGeom prst="rect">
            <a:avLst/>
          </a:prstGeom>
        </p:spPr>
      </p:pic>
      <p:sp>
        <p:nvSpPr>
          <p:cNvPr id="21" name="Rectangle: Rounded Corners 20">
            <a:extLst>
              <a:ext uri="{FF2B5EF4-FFF2-40B4-BE49-F238E27FC236}">
                <a16:creationId xmlns:a16="http://schemas.microsoft.com/office/drawing/2014/main" id="{FFC60043-7CBB-E1DF-1465-64CFEC94109E}"/>
              </a:ext>
            </a:extLst>
          </p:cNvPr>
          <p:cNvSpPr/>
          <p:nvPr/>
        </p:nvSpPr>
        <p:spPr>
          <a:xfrm>
            <a:off x="1471096" y="4869403"/>
            <a:ext cx="9220869" cy="1596880"/>
          </a:xfrm>
          <a:prstGeom prst="roundRect">
            <a:avLst>
              <a:gd name="adj" fmla="val 0"/>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GB" sz="3200" b="1">
              <a:solidFill>
                <a:schemeClr val="tx2">
                  <a:lumMod val="50000"/>
                </a:schemeClr>
              </a:solidFill>
              <a:latin typeface="Calibri" panose="020F0502020204030204" pitchFamily="34" charset="0"/>
              <a:cs typeface="Calibri" panose="020F0502020204030204" pitchFamily="34" charset="0"/>
            </a:endParaRPr>
          </a:p>
        </p:txBody>
      </p:sp>
      <p:sp>
        <p:nvSpPr>
          <p:cNvPr id="22" name="Right Arrow 13">
            <a:extLst>
              <a:ext uri="{FF2B5EF4-FFF2-40B4-BE49-F238E27FC236}">
                <a16:creationId xmlns:a16="http://schemas.microsoft.com/office/drawing/2014/main" id="{A0B1A30D-1F93-DAFD-EE8E-C5C6BE63618B}"/>
              </a:ext>
            </a:extLst>
          </p:cNvPr>
          <p:cNvSpPr/>
          <p:nvPr/>
        </p:nvSpPr>
        <p:spPr>
          <a:xfrm>
            <a:off x="4259031" y="5410255"/>
            <a:ext cx="3583626" cy="509062"/>
          </a:xfrm>
          <a:prstGeom prst="rightArrow">
            <a:avLst>
              <a:gd name="adj1" fmla="val 50000"/>
              <a:gd name="adj2" fmla="val 94741"/>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7491835-8A53-D5DF-6CF8-7D41EDFF718F}"/>
              </a:ext>
            </a:extLst>
          </p:cNvPr>
          <p:cNvSpPr/>
          <p:nvPr/>
        </p:nvSpPr>
        <p:spPr>
          <a:xfrm>
            <a:off x="1673847" y="5166436"/>
            <a:ext cx="2413120" cy="9967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Measuring with PSD</a:t>
            </a:r>
            <a:endParaRPr lang="en-GB" sz="2800">
              <a:solidFill>
                <a:schemeClr val="accent4"/>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69E0CE9F-C0F3-A1A8-04DB-CFC48FE11444}"/>
              </a:ext>
            </a:extLst>
          </p:cNvPr>
          <p:cNvSpPr/>
          <p:nvPr/>
        </p:nvSpPr>
        <p:spPr>
          <a:xfrm>
            <a:off x="7945786" y="5166436"/>
            <a:ext cx="2553629" cy="9967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Dimensionality</a:t>
            </a:r>
            <a:endParaRPr lang="en-GB" sz="2800">
              <a:solidFill>
                <a:schemeClr val="accent4"/>
              </a:solidFill>
              <a:latin typeface="Calibri" panose="020F0502020204030204" pitchFamily="34" charset="0"/>
              <a:cs typeface="Calibri" panose="020F0502020204030204" pitchFamily="34" charset="0"/>
            </a:endParaRPr>
          </a:p>
        </p:txBody>
      </p:sp>
      <p:pic>
        <p:nvPicPr>
          <p:cNvPr id="25" name="Graphic 24" descr="Question Mark with solid fill">
            <a:extLst>
              <a:ext uri="{FF2B5EF4-FFF2-40B4-BE49-F238E27FC236}">
                <a16:creationId xmlns:a16="http://schemas.microsoft.com/office/drawing/2014/main" id="{F8390D83-8889-0390-084B-CAA0C4F96D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2875" y="5071258"/>
            <a:ext cx="1187056" cy="1187056"/>
          </a:xfrm>
          <a:prstGeom prst="rect">
            <a:avLst/>
          </a:prstGeom>
        </p:spPr>
      </p:pic>
      <p:sp>
        <p:nvSpPr>
          <p:cNvPr id="26" name="Rectangle: Rounded Corners 20">
            <a:extLst>
              <a:ext uri="{FF2B5EF4-FFF2-40B4-BE49-F238E27FC236}">
                <a16:creationId xmlns:a16="http://schemas.microsoft.com/office/drawing/2014/main" id="{9A99DB60-DFD3-0DE2-5BB0-1AD46F6BD71E}"/>
              </a:ext>
            </a:extLst>
          </p:cNvPr>
          <p:cNvSpPr/>
          <p:nvPr/>
        </p:nvSpPr>
        <p:spPr>
          <a:xfrm>
            <a:off x="6217470" y="1152559"/>
            <a:ext cx="4488939" cy="1596880"/>
          </a:xfrm>
          <a:prstGeom prst="roundRect">
            <a:avLst>
              <a:gd name="adj" fmla="val 0"/>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GB"/>
          </a:p>
        </p:txBody>
      </p:sp>
      <p:sp>
        <p:nvSpPr>
          <p:cNvPr id="27" name="Rectangle: Rounded Corners 26">
            <a:extLst>
              <a:ext uri="{FF2B5EF4-FFF2-40B4-BE49-F238E27FC236}">
                <a16:creationId xmlns:a16="http://schemas.microsoft.com/office/drawing/2014/main" id="{48F00DAF-B9FC-807C-BBF0-B013BC264982}"/>
              </a:ext>
            </a:extLst>
          </p:cNvPr>
          <p:cNvSpPr/>
          <p:nvPr/>
        </p:nvSpPr>
        <p:spPr>
          <a:xfrm>
            <a:off x="6485937" y="1467371"/>
            <a:ext cx="2342608" cy="99670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Questionnaire </a:t>
            </a:r>
            <a:r>
              <a:rPr lang="en-GB" sz="2800">
                <a:solidFill>
                  <a:schemeClr val="bg1"/>
                </a:solidFill>
                <a:latin typeface="Calibri" panose="020F0502020204030204" pitchFamily="34" charset="0"/>
                <a:cs typeface="Calibri" panose="020F0502020204030204" pitchFamily="34" charset="0"/>
              </a:rPr>
              <a:t>respondents</a:t>
            </a:r>
          </a:p>
        </p:txBody>
      </p:sp>
      <p:pic>
        <p:nvPicPr>
          <p:cNvPr id="28" name="Picture 27">
            <a:extLst>
              <a:ext uri="{FF2B5EF4-FFF2-40B4-BE49-F238E27FC236}">
                <a16:creationId xmlns:a16="http://schemas.microsoft.com/office/drawing/2014/main" id="{96DAB9EF-654B-EDAF-48D5-6F84598B05DB}"/>
              </a:ext>
            </a:extLst>
          </p:cNvPr>
          <p:cNvPicPr>
            <a:picLocks noChangeAspect="1"/>
          </p:cNvPicPr>
          <p:nvPr/>
        </p:nvPicPr>
        <p:blipFill>
          <a:blip r:embed="rId7"/>
          <a:stretch>
            <a:fillRect/>
          </a:stretch>
        </p:blipFill>
        <p:spPr>
          <a:xfrm>
            <a:off x="9049194" y="1315275"/>
            <a:ext cx="1461510" cy="1279566"/>
          </a:xfrm>
          <a:prstGeom prst="rect">
            <a:avLst/>
          </a:prstGeom>
        </p:spPr>
      </p:pic>
      <p:pic>
        <p:nvPicPr>
          <p:cNvPr id="29" name="Picture 28">
            <a:extLst>
              <a:ext uri="{FF2B5EF4-FFF2-40B4-BE49-F238E27FC236}">
                <a16:creationId xmlns:a16="http://schemas.microsoft.com/office/drawing/2014/main" id="{FFE69943-E3CA-7963-1896-70776B1163BB}"/>
              </a:ext>
            </a:extLst>
          </p:cNvPr>
          <p:cNvPicPr>
            <a:picLocks noChangeAspect="1"/>
          </p:cNvPicPr>
          <p:nvPr/>
        </p:nvPicPr>
        <p:blipFill>
          <a:blip r:embed="rId8"/>
          <a:stretch>
            <a:fillRect/>
          </a:stretch>
        </p:blipFill>
        <p:spPr>
          <a:xfrm>
            <a:off x="9123911" y="3128808"/>
            <a:ext cx="1312075" cy="1312075"/>
          </a:xfrm>
          <a:prstGeom prst="rect">
            <a:avLst/>
          </a:prstGeom>
        </p:spPr>
      </p:pic>
    </p:spTree>
    <p:extLst>
      <p:ext uri="{BB962C8B-B14F-4D97-AF65-F5344CB8AC3E}">
        <p14:creationId xmlns:p14="http://schemas.microsoft.com/office/powerpoint/2010/main" val="2219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a:extLst>
              <a:ext uri="{FF2B5EF4-FFF2-40B4-BE49-F238E27FC236}">
                <a16:creationId xmlns:a16="http://schemas.microsoft.com/office/drawing/2014/main" id="{A832C67E-4AA5-DF46-F502-C3E2FDEB88A8}"/>
              </a:ext>
            </a:extLst>
          </p:cNvPr>
          <p:cNvPicPr>
            <a:picLocks noChangeAspect="1"/>
          </p:cNvPicPr>
          <p:nvPr/>
        </p:nvPicPr>
        <p:blipFill rotWithShape="1">
          <a:blip r:embed="rId2">
            <a:extLst>
              <a:ext uri="{28A0092B-C50C-407E-A947-70E740481C1C}">
                <a14:useLocalDpi xmlns:a14="http://schemas.microsoft.com/office/drawing/2010/main" val="0"/>
              </a:ext>
            </a:extLst>
          </a:blip>
          <a:srcRect t="5663" b="14266"/>
          <a:stretch/>
        </p:blipFill>
        <p:spPr>
          <a:xfrm>
            <a:off x="20" y="10"/>
            <a:ext cx="12191980" cy="6857990"/>
          </a:xfrm>
          <a:prstGeom prst="rect">
            <a:avLst/>
          </a:prstGeom>
          <a:noFill/>
        </p:spPr>
      </p:pic>
    </p:spTree>
    <p:extLst>
      <p:ext uri="{BB962C8B-B14F-4D97-AF65-F5344CB8AC3E}">
        <p14:creationId xmlns:p14="http://schemas.microsoft.com/office/powerpoint/2010/main" val="386697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863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BAADC0F-1FDE-84B2-11A6-32468784248A}"/>
              </a:ext>
            </a:extLst>
          </p:cNvPr>
          <p:cNvSpPr>
            <a:spLocks noChangeAspect="1"/>
          </p:cNvSpPr>
          <p:nvPr/>
        </p:nvSpPr>
        <p:spPr>
          <a:xfrm>
            <a:off x="972758" y="2410986"/>
            <a:ext cx="2664000" cy="266400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lumMod val="85000"/>
                  <a:lumOff val="15000"/>
                </a:schemeClr>
              </a:solidFill>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D948CC52-6184-A2CF-68BC-2200F5D1A678}"/>
              </a:ext>
            </a:extLst>
          </p:cNvPr>
          <p:cNvSpPr txBox="1">
            <a:spLocks/>
          </p:cNvSpPr>
          <p:nvPr/>
        </p:nvSpPr>
        <p:spPr>
          <a:xfrm>
            <a:off x="1795502" y="273653"/>
            <a:ext cx="8600996" cy="1325563"/>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GB" sz="4800" b="1">
                <a:solidFill>
                  <a:schemeClr val="accent1">
                    <a:lumMod val="75000"/>
                  </a:schemeClr>
                </a:solidFill>
                <a:latin typeface="Calibri" panose="020F0502020204030204" pitchFamily="34" charset="0"/>
                <a:ea typeface="+mj-ea"/>
                <a:cs typeface="Calibri" panose="020F0502020204030204" pitchFamily="34" charset="0"/>
              </a:rPr>
              <a:t>Why is research on fibromyalgia important?</a:t>
            </a:r>
          </a:p>
        </p:txBody>
      </p:sp>
      <p:sp>
        <p:nvSpPr>
          <p:cNvPr id="10" name="Rounded Rectangle 9">
            <a:extLst>
              <a:ext uri="{FF2B5EF4-FFF2-40B4-BE49-F238E27FC236}">
                <a16:creationId xmlns:a16="http://schemas.microsoft.com/office/drawing/2014/main" id="{6FD66F23-4CFC-69D7-61B4-4145D72C4694}"/>
              </a:ext>
            </a:extLst>
          </p:cNvPr>
          <p:cNvSpPr/>
          <p:nvPr/>
        </p:nvSpPr>
        <p:spPr>
          <a:xfrm>
            <a:off x="4449554" y="2091914"/>
            <a:ext cx="6432139" cy="720338"/>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2">
                    <a:lumMod val="50000"/>
                  </a:schemeClr>
                </a:solidFill>
                <a:latin typeface="Calibri" panose="020F0502020204030204" pitchFamily="34" charset="0"/>
                <a:cs typeface="Calibri" panose="020F0502020204030204" pitchFamily="34" charset="0"/>
              </a:rPr>
              <a:t>Difficult to diagnose accurately</a:t>
            </a:r>
          </a:p>
        </p:txBody>
      </p:sp>
      <p:sp>
        <p:nvSpPr>
          <p:cNvPr id="11" name="Rounded Rectangle 10">
            <a:extLst>
              <a:ext uri="{FF2B5EF4-FFF2-40B4-BE49-F238E27FC236}">
                <a16:creationId xmlns:a16="http://schemas.microsoft.com/office/drawing/2014/main" id="{2EE2EC1A-C878-FA76-3C5B-7E7FF017E6FE}"/>
              </a:ext>
            </a:extLst>
          </p:cNvPr>
          <p:cNvSpPr/>
          <p:nvPr/>
        </p:nvSpPr>
        <p:spPr>
          <a:xfrm>
            <a:off x="4449553" y="2932808"/>
            <a:ext cx="6432139" cy="720338"/>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pPr marL="342900" indent="-342900">
              <a:buFont typeface="Arial" panose="020B0604020202020204" pitchFamily="34" charset="0"/>
              <a:buChar char="•"/>
            </a:pPr>
            <a:r>
              <a:rPr lang="en-GB" sz="2400">
                <a:solidFill>
                  <a:schemeClr val="tx2">
                    <a:lumMod val="50000"/>
                  </a:schemeClr>
                </a:solidFill>
                <a:latin typeface="Calibri" panose="020F0502020204030204" pitchFamily="34" charset="0"/>
                <a:cs typeface="Calibri" panose="020F0502020204030204" pitchFamily="34" charset="0"/>
              </a:rPr>
              <a:t>Subjective &amp; non-specific symptoms</a:t>
            </a:r>
          </a:p>
        </p:txBody>
      </p:sp>
      <p:sp>
        <p:nvSpPr>
          <p:cNvPr id="12" name="Rounded Rectangle 11">
            <a:extLst>
              <a:ext uri="{FF2B5EF4-FFF2-40B4-BE49-F238E27FC236}">
                <a16:creationId xmlns:a16="http://schemas.microsoft.com/office/drawing/2014/main" id="{89129621-6176-57C3-3C32-11F3FAE8BA38}"/>
              </a:ext>
            </a:extLst>
          </p:cNvPr>
          <p:cNvSpPr/>
          <p:nvPr/>
        </p:nvSpPr>
        <p:spPr>
          <a:xfrm>
            <a:off x="4449553" y="3773702"/>
            <a:ext cx="6432139" cy="720338"/>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pPr marL="342900" indent="-342900">
              <a:buFont typeface="Arial" panose="020B0604020202020204" pitchFamily="34" charset="0"/>
              <a:buChar char="•"/>
            </a:pPr>
            <a:r>
              <a:rPr lang="en-GB" sz="2400">
                <a:solidFill>
                  <a:schemeClr val="tx2">
                    <a:lumMod val="50000"/>
                  </a:schemeClr>
                </a:solidFill>
                <a:latin typeface="Calibri" panose="020F0502020204030204" pitchFamily="34" charset="0"/>
                <a:cs typeface="Calibri" panose="020F0502020204030204" pitchFamily="34" charset="0"/>
              </a:rPr>
              <a:t>Poor understanding of aetiology</a:t>
            </a:r>
          </a:p>
        </p:txBody>
      </p:sp>
      <p:sp>
        <p:nvSpPr>
          <p:cNvPr id="13" name="Rounded Rectangle 12">
            <a:extLst>
              <a:ext uri="{FF2B5EF4-FFF2-40B4-BE49-F238E27FC236}">
                <a16:creationId xmlns:a16="http://schemas.microsoft.com/office/drawing/2014/main" id="{324A4CDB-14FF-17D9-F8DE-CD5603BD8B0C}"/>
              </a:ext>
            </a:extLst>
          </p:cNvPr>
          <p:cNvSpPr/>
          <p:nvPr/>
        </p:nvSpPr>
        <p:spPr>
          <a:xfrm>
            <a:off x="4449553" y="4601016"/>
            <a:ext cx="6432139" cy="720338"/>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pPr marL="342900" indent="-342900">
              <a:buFont typeface="Arial" panose="020B0604020202020204" pitchFamily="34" charset="0"/>
              <a:buChar char="•"/>
            </a:pPr>
            <a:r>
              <a:rPr lang="en-GB" sz="2400">
                <a:solidFill>
                  <a:schemeClr val="tx2">
                    <a:lumMod val="50000"/>
                  </a:schemeClr>
                </a:solidFill>
                <a:latin typeface="Calibri" panose="020F0502020204030204" pitchFamily="34" charset="0"/>
                <a:cs typeface="Calibri" panose="020F0502020204030204" pitchFamily="34" charset="0"/>
              </a:rPr>
              <a:t>Lack of investigations</a:t>
            </a:r>
          </a:p>
        </p:txBody>
      </p:sp>
      <p:pic>
        <p:nvPicPr>
          <p:cNvPr id="4" name="Picture 3">
            <a:extLst>
              <a:ext uri="{FF2B5EF4-FFF2-40B4-BE49-F238E27FC236}">
                <a16:creationId xmlns:a16="http://schemas.microsoft.com/office/drawing/2014/main" id="{1A9712C2-E81A-4239-650A-8CDAF92DF101}"/>
              </a:ext>
            </a:extLst>
          </p:cNvPr>
          <p:cNvPicPr>
            <a:picLocks noChangeAspect="1"/>
          </p:cNvPicPr>
          <p:nvPr/>
        </p:nvPicPr>
        <p:blipFill>
          <a:blip r:embed="rId3"/>
          <a:stretch>
            <a:fillRect/>
          </a:stretch>
        </p:blipFill>
        <p:spPr>
          <a:xfrm>
            <a:off x="1070373" y="2517479"/>
            <a:ext cx="2433258" cy="2433258"/>
          </a:xfrm>
          <a:prstGeom prst="rect">
            <a:avLst/>
          </a:prstGeom>
        </p:spPr>
      </p:pic>
    </p:spTree>
    <p:extLst>
      <p:ext uri="{BB962C8B-B14F-4D97-AF65-F5344CB8AC3E}">
        <p14:creationId xmlns:p14="http://schemas.microsoft.com/office/powerpoint/2010/main" val="950379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B033-F2A9-5FFB-CD8B-13A9D0D7F5D1}"/>
              </a:ext>
            </a:extLst>
          </p:cNvPr>
          <p:cNvSpPr>
            <a:spLocks noGrp="1"/>
          </p:cNvSpPr>
          <p:nvPr>
            <p:ph type="title"/>
          </p:nvPr>
        </p:nvSpPr>
        <p:spPr>
          <a:xfrm>
            <a:off x="812800" y="0"/>
            <a:ext cx="10566400" cy="1548042"/>
          </a:xfrm>
        </p:spPr>
        <p:txBody>
          <a:bodyPr>
            <a:normAutofit/>
          </a:bodyPr>
          <a:lstStyle/>
          <a:p>
            <a:r>
              <a:rPr lang="en-GB" sz="4800">
                <a:latin typeface="Calibri" panose="020F0502020204030204" pitchFamily="34" charset="0"/>
                <a:cs typeface="Calibri" panose="020F0502020204030204" pitchFamily="34" charset="0"/>
              </a:rPr>
              <a:t>Schools of thought</a:t>
            </a:r>
          </a:p>
        </p:txBody>
      </p:sp>
      <p:pic>
        <p:nvPicPr>
          <p:cNvPr id="5" name="Graphic 4" descr="Scales of justice with solid fill">
            <a:extLst>
              <a:ext uri="{FF2B5EF4-FFF2-40B4-BE49-F238E27FC236}">
                <a16:creationId xmlns:a16="http://schemas.microsoft.com/office/drawing/2014/main" id="{C04CA4BA-E5C9-7BB0-A6BC-ABE2B0E158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2223" y="1405467"/>
            <a:ext cx="5397640" cy="4080933"/>
          </a:xfrm>
          <a:prstGeom prst="rect">
            <a:avLst/>
          </a:prstGeom>
        </p:spPr>
      </p:pic>
      <p:sp>
        <p:nvSpPr>
          <p:cNvPr id="10" name="Rectangle: Rounded Corners 9">
            <a:extLst>
              <a:ext uri="{FF2B5EF4-FFF2-40B4-BE49-F238E27FC236}">
                <a16:creationId xmlns:a16="http://schemas.microsoft.com/office/drawing/2014/main" id="{CDFCE3C8-B01E-DC09-6B3D-E0405F7CB466}"/>
              </a:ext>
            </a:extLst>
          </p:cNvPr>
          <p:cNvSpPr/>
          <p:nvPr/>
        </p:nvSpPr>
        <p:spPr>
          <a:xfrm>
            <a:off x="2692399" y="3429001"/>
            <a:ext cx="3037725" cy="104140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chemeClr val="tx2">
                    <a:lumMod val="50000"/>
                  </a:schemeClr>
                </a:solidFill>
                <a:latin typeface="Calibri" panose="020F0502020204030204" pitchFamily="34" charset="0"/>
                <a:cs typeface="Calibri" panose="020F0502020204030204" pitchFamily="34" charset="0"/>
              </a:rPr>
              <a:t>Dichotomous</a:t>
            </a:r>
          </a:p>
        </p:txBody>
      </p:sp>
      <p:sp>
        <p:nvSpPr>
          <p:cNvPr id="13" name="Rectangle: Rounded Corners 12">
            <a:extLst>
              <a:ext uri="{FF2B5EF4-FFF2-40B4-BE49-F238E27FC236}">
                <a16:creationId xmlns:a16="http://schemas.microsoft.com/office/drawing/2014/main" id="{6D601C28-7021-4FFD-8365-D2DF09C6E1D6}"/>
              </a:ext>
            </a:extLst>
          </p:cNvPr>
          <p:cNvSpPr/>
          <p:nvPr/>
        </p:nvSpPr>
        <p:spPr>
          <a:xfrm>
            <a:off x="6439948" y="3429000"/>
            <a:ext cx="3173026" cy="104140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chemeClr val="tx2">
                    <a:lumMod val="50000"/>
                  </a:schemeClr>
                </a:solidFill>
                <a:latin typeface="Calibri" panose="020F0502020204030204" pitchFamily="34" charset="0"/>
                <a:cs typeface="Calibri" panose="020F0502020204030204" pitchFamily="34" charset="0"/>
              </a:rPr>
              <a:t>Dimensional</a:t>
            </a:r>
          </a:p>
        </p:txBody>
      </p:sp>
    </p:spTree>
    <p:extLst>
      <p:ext uri="{BB962C8B-B14F-4D97-AF65-F5344CB8AC3E}">
        <p14:creationId xmlns:p14="http://schemas.microsoft.com/office/powerpoint/2010/main" val="343933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DF4C4-08DB-65B6-8C0E-9C56F6FFBE3A}"/>
              </a:ext>
            </a:extLst>
          </p:cNvPr>
          <p:cNvSpPr>
            <a:spLocks noGrp="1"/>
          </p:cNvSpPr>
          <p:nvPr>
            <p:ph type="title"/>
          </p:nvPr>
        </p:nvSpPr>
        <p:spPr>
          <a:xfrm>
            <a:off x="838200" y="221942"/>
            <a:ext cx="10515600" cy="1184605"/>
          </a:xfrm>
        </p:spPr>
        <p:txBody>
          <a:bodyPr>
            <a:normAutofit/>
          </a:bodyPr>
          <a:lstStyle/>
          <a:p>
            <a:r>
              <a:rPr lang="en-GB" sz="4800">
                <a:latin typeface="Calibri" panose="020F0502020204030204" pitchFamily="34" charset="0"/>
                <a:cs typeface="Calibri" panose="020F0502020204030204" pitchFamily="34" charset="0"/>
              </a:rPr>
              <a:t>Research Questions</a:t>
            </a:r>
          </a:p>
        </p:txBody>
      </p:sp>
      <p:graphicFrame>
        <p:nvGraphicFramePr>
          <p:cNvPr id="6" name="Content Placeholder 1">
            <a:extLst>
              <a:ext uri="{FF2B5EF4-FFF2-40B4-BE49-F238E27FC236}">
                <a16:creationId xmlns:a16="http://schemas.microsoft.com/office/drawing/2014/main" id="{BD4E43CE-C54D-B8BA-5257-4C61F252D6CF}"/>
              </a:ext>
            </a:extLst>
          </p:cNvPr>
          <p:cNvGraphicFramePr>
            <a:graphicFrameLocks noGrp="1"/>
          </p:cNvGraphicFramePr>
          <p:nvPr>
            <p:ph idx="1"/>
            <p:extLst>
              <p:ext uri="{D42A27DB-BD31-4B8C-83A1-F6EECF244321}">
                <p14:modId xmlns:p14="http://schemas.microsoft.com/office/powerpoint/2010/main" val="4072849546"/>
              </p:ext>
            </p:extLst>
          </p:nvPr>
        </p:nvGraphicFramePr>
        <p:xfrm>
          <a:off x="838200" y="1072968"/>
          <a:ext cx="10515600" cy="511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37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DF4C4-08DB-65B6-8C0E-9C56F6FFBE3A}"/>
              </a:ext>
            </a:extLst>
          </p:cNvPr>
          <p:cNvSpPr>
            <a:spLocks noGrp="1"/>
          </p:cNvSpPr>
          <p:nvPr>
            <p:ph type="title"/>
          </p:nvPr>
        </p:nvSpPr>
        <p:spPr>
          <a:xfrm>
            <a:off x="838199" y="-60959"/>
            <a:ext cx="10515600" cy="2115902"/>
          </a:xfrm>
        </p:spPr>
        <p:txBody>
          <a:bodyPr>
            <a:normAutofit/>
          </a:bodyPr>
          <a:lstStyle/>
          <a:p>
            <a:r>
              <a:rPr lang="en-GB" sz="4800">
                <a:latin typeface="Calibri" panose="020F0502020204030204" pitchFamily="34" charset="0"/>
                <a:cs typeface="Calibri" panose="020F0502020204030204" pitchFamily="34" charset="0"/>
              </a:rPr>
              <a:t>UK Biobank</a:t>
            </a:r>
          </a:p>
        </p:txBody>
      </p:sp>
      <p:sp>
        <p:nvSpPr>
          <p:cNvPr id="4" name="Rectangle: Rounded Corners 3">
            <a:extLst>
              <a:ext uri="{FF2B5EF4-FFF2-40B4-BE49-F238E27FC236}">
                <a16:creationId xmlns:a16="http://schemas.microsoft.com/office/drawing/2014/main" id="{1119F077-B3F1-0591-E596-60DA0D13FB8B}"/>
              </a:ext>
            </a:extLst>
          </p:cNvPr>
          <p:cNvSpPr/>
          <p:nvPr/>
        </p:nvSpPr>
        <p:spPr>
          <a:xfrm>
            <a:off x="1543665" y="2538570"/>
            <a:ext cx="3155816" cy="178085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Enrolment </a:t>
            </a:r>
          </a:p>
          <a:p>
            <a:pPr algn="ctr"/>
            <a:r>
              <a:rPr lang="en-GB" sz="2800">
                <a:latin typeface="Calibri" panose="020F0502020204030204" pitchFamily="34" charset="0"/>
                <a:cs typeface="Calibri" panose="020F0502020204030204" pitchFamily="34" charset="0"/>
              </a:rPr>
              <a:t>(2006-2014)</a:t>
            </a:r>
          </a:p>
          <a:p>
            <a:pPr algn="ctr"/>
            <a:r>
              <a:rPr lang="en-GB" sz="2800">
                <a:solidFill>
                  <a:schemeClr val="accent4"/>
                </a:solidFill>
                <a:latin typeface="Calibri" panose="020F0502020204030204" pitchFamily="34" charset="0"/>
                <a:cs typeface="Calibri" panose="020F0502020204030204" pitchFamily="34" charset="0"/>
              </a:rPr>
              <a:t>&gt;500,000</a:t>
            </a:r>
          </a:p>
        </p:txBody>
      </p:sp>
      <p:sp>
        <p:nvSpPr>
          <p:cNvPr id="5" name="Rectangle: Rounded Corners 4">
            <a:extLst>
              <a:ext uri="{FF2B5EF4-FFF2-40B4-BE49-F238E27FC236}">
                <a16:creationId xmlns:a16="http://schemas.microsoft.com/office/drawing/2014/main" id="{13FA28B0-BC63-9AE1-F153-A9E66781AD58}"/>
              </a:ext>
            </a:extLst>
          </p:cNvPr>
          <p:cNvSpPr/>
          <p:nvPr/>
        </p:nvSpPr>
        <p:spPr>
          <a:xfrm>
            <a:off x="7492517" y="2538569"/>
            <a:ext cx="3711777" cy="17808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“Experience of pain”</a:t>
            </a:r>
          </a:p>
          <a:p>
            <a:pPr algn="ctr"/>
            <a:r>
              <a:rPr lang="en-GB" sz="2800">
                <a:latin typeface="Calibri" panose="020F0502020204030204" pitchFamily="34" charset="0"/>
                <a:cs typeface="Calibri" panose="020F0502020204030204" pitchFamily="34" charset="0"/>
              </a:rPr>
              <a:t>(2019-2020) </a:t>
            </a:r>
          </a:p>
          <a:p>
            <a:pPr algn="ctr"/>
            <a:r>
              <a:rPr lang="en-GB" sz="2800">
                <a:solidFill>
                  <a:schemeClr val="accent4"/>
                </a:solidFill>
                <a:latin typeface="Calibri" panose="020F0502020204030204" pitchFamily="34" charset="0"/>
                <a:cs typeface="Calibri" panose="020F0502020204030204" pitchFamily="34" charset="0"/>
              </a:rPr>
              <a:t>167,182 from 332,587</a:t>
            </a:r>
          </a:p>
        </p:txBody>
      </p:sp>
      <p:sp>
        <p:nvSpPr>
          <p:cNvPr id="2" name="Right Arrow 1">
            <a:extLst>
              <a:ext uri="{FF2B5EF4-FFF2-40B4-BE49-F238E27FC236}">
                <a16:creationId xmlns:a16="http://schemas.microsoft.com/office/drawing/2014/main" id="{0EFBD387-25BE-2ECC-7B71-AB24AF39E6B6}"/>
              </a:ext>
            </a:extLst>
          </p:cNvPr>
          <p:cNvSpPr/>
          <p:nvPr/>
        </p:nvSpPr>
        <p:spPr>
          <a:xfrm>
            <a:off x="5206348" y="3193169"/>
            <a:ext cx="1779302" cy="471660"/>
          </a:xfrm>
          <a:prstGeom prst="rightArrow">
            <a:avLst>
              <a:gd name="adj1" fmla="val 50000"/>
              <a:gd name="adj2" fmla="val 94741"/>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78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DF4C4-08DB-65B6-8C0E-9C56F6FFBE3A}"/>
              </a:ext>
            </a:extLst>
          </p:cNvPr>
          <p:cNvSpPr>
            <a:spLocks noGrp="1"/>
          </p:cNvSpPr>
          <p:nvPr>
            <p:ph type="title"/>
          </p:nvPr>
        </p:nvSpPr>
        <p:spPr>
          <a:xfrm>
            <a:off x="838197" y="-315115"/>
            <a:ext cx="10515600" cy="2384381"/>
          </a:xfrm>
        </p:spPr>
        <p:txBody>
          <a:bodyPr>
            <a:normAutofit/>
          </a:bodyPr>
          <a:lstStyle/>
          <a:p>
            <a:r>
              <a:rPr lang="en-GB" sz="4800">
                <a:latin typeface="Calibri" panose="020F0502020204030204" pitchFamily="34" charset="0"/>
                <a:cs typeface="Calibri" panose="020F0502020204030204" pitchFamily="34" charset="0"/>
              </a:rPr>
              <a:t>Fibromyalgia symptom</a:t>
            </a:r>
          </a:p>
        </p:txBody>
      </p:sp>
      <p:grpSp>
        <p:nvGrpSpPr>
          <p:cNvPr id="14" name="Group 13">
            <a:extLst>
              <a:ext uri="{FF2B5EF4-FFF2-40B4-BE49-F238E27FC236}">
                <a16:creationId xmlns:a16="http://schemas.microsoft.com/office/drawing/2014/main" id="{D6771322-CF97-6119-F77A-023F1E6093E3}"/>
              </a:ext>
            </a:extLst>
          </p:cNvPr>
          <p:cNvGrpSpPr/>
          <p:nvPr/>
        </p:nvGrpSpPr>
        <p:grpSpPr>
          <a:xfrm>
            <a:off x="1171797" y="2069266"/>
            <a:ext cx="9848406" cy="3528978"/>
            <a:chOff x="1171797" y="2069266"/>
            <a:chExt cx="9848406" cy="3528978"/>
          </a:xfrm>
        </p:grpSpPr>
        <p:sp>
          <p:nvSpPr>
            <p:cNvPr id="4" name="Rectangle: Rounded Corners 3">
              <a:extLst>
                <a:ext uri="{FF2B5EF4-FFF2-40B4-BE49-F238E27FC236}">
                  <a16:creationId xmlns:a16="http://schemas.microsoft.com/office/drawing/2014/main" id="{24289A75-7942-773D-1102-04BE90C4B8DF}"/>
                </a:ext>
              </a:extLst>
            </p:cNvPr>
            <p:cNvSpPr/>
            <p:nvPr/>
          </p:nvSpPr>
          <p:spPr>
            <a:xfrm>
              <a:off x="1171797" y="2069266"/>
              <a:ext cx="3884302" cy="123607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Widespread Pain Index</a:t>
              </a:r>
            </a:p>
            <a:p>
              <a:pPr algn="ctr"/>
              <a:r>
                <a:rPr lang="en-GB" sz="2800">
                  <a:solidFill>
                    <a:schemeClr val="accent4"/>
                  </a:solidFill>
                  <a:latin typeface="Calibri" panose="020F0502020204030204" pitchFamily="34" charset="0"/>
                  <a:cs typeface="Calibri" panose="020F0502020204030204" pitchFamily="34" charset="0"/>
                </a:rPr>
                <a:t>Scored of 0-19</a:t>
              </a:r>
              <a:endParaRPr lang="en-GB" sz="280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4574FF21-F056-35EA-9730-00D04EEE0009}"/>
                </a:ext>
              </a:extLst>
            </p:cNvPr>
            <p:cNvSpPr/>
            <p:nvPr/>
          </p:nvSpPr>
          <p:spPr>
            <a:xfrm>
              <a:off x="6884894" y="2116622"/>
              <a:ext cx="4135309" cy="110418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Symptom Severity Scale</a:t>
              </a:r>
            </a:p>
            <a:p>
              <a:pPr algn="ctr"/>
              <a:r>
                <a:rPr lang="en-GB" sz="2800">
                  <a:solidFill>
                    <a:schemeClr val="accent4"/>
                  </a:solidFill>
                  <a:latin typeface="Calibri" panose="020F0502020204030204" pitchFamily="34" charset="0"/>
                  <a:cs typeface="Calibri" panose="020F0502020204030204" pitchFamily="34" charset="0"/>
                </a:rPr>
                <a:t>Score of 0-12</a:t>
              </a:r>
              <a:endParaRPr lang="en-GB" sz="280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1DCE77F0-D026-D742-3D98-B2BFB61BDC69}"/>
                </a:ext>
              </a:extLst>
            </p:cNvPr>
            <p:cNvSpPr/>
            <p:nvPr/>
          </p:nvSpPr>
          <p:spPr>
            <a:xfrm>
              <a:off x="4260048" y="4123766"/>
              <a:ext cx="3671899" cy="14744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cs typeface="Calibri" panose="020F0502020204030204" pitchFamily="34" charset="0"/>
                </a:rPr>
                <a:t>Polysymptomatic Distress Scale</a:t>
              </a:r>
            </a:p>
            <a:p>
              <a:pPr algn="ctr"/>
              <a:r>
                <a:rPr lang="en-GB" sz="2800">
                  <a:solidFill>
                    <a:schemeClr val="accent4"/>
                  </a:solidFill>
                  <a:latin typeface="Calibri" panose="020F0502020204030204" pitchFamily="34" charset="0"/>
                  <a:cs typeface="Calibri" panose="020F0502020204030204" pitchFamily="34" charset="0"/>
                </a:rPr>
                <a:t>Score of 0-31</a:t>
              </a:r>
              <a:endParaRPr lang="en-GB" sz="2800">
                <a:latin typeface="Calibri" panose="020F0502020204030204" pitchFamily="34" charset="0"/>
                <a:cs typeface="Calibri" panose="020F0502020204030204" pitchFamily="34" charset="0"/>
              </a:endParaRPr>
            </a:p>
          </p:txBody>
        </p:sp>
        <p:cxnSp>
          <p:nvCxnSpPr>
            <p:cNvPr id="8" name="Connector: Elbow 7">
              <a:extLst>
                <a:ext uri="{FF2B5EF4-FFF2-40B4-BE49-F238E27FC236}">
                  <a16:creationId xmlns:a16="http://schemas.microsoft.com/office/drawing/2014/main" id="{FEBE104A-4A3E-D2E9-F158-609C73A96516}"/>
                </a:ext>
              </a:extLst>
            </p:cNvPr>
            <p:cNvCxnSpPr>
              <a:cxnSpLocks/>
              <a:stCxn id="4" idx="2"/>
              <a:endCxn id="6" idx="1"/>
            </p:cNvCxnSpPr>
            <p:nvPr/>
          </p:nvCxnSpPr>
          <p:spPr>
            <a:xfrm rot="16200000" flipH="1">
              <a:off x="2909167" y="3510123"/>
              <a:ext cx="1555663" cy="1146100"/>
            </a:xfrm>
            <a:prstGeom prst="bentConnector2">
              <a:avLst/>
            </a:prstGeom>
            <a:ln w="127000" cap="flat">
              <a:round/>
              <a:tailEnd type="triangle" w="med" len="sm"/>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B5505FD9-17F3-F02C-E220-5686DB8B3A1A}"/>
                </a:ext>
              </a:extLst>
            </p:cNvPr>
            <p:cNvCxnSpPr>
              <a:cxnSpLocks/>
              <a:stCxn id="5" idx="2"/>
              <a:endCxn id="6" idx="3"/>
            </p:cNvCxnSpPr>
            <p:nvPr/>
          </p:nvCxnSpPr>
          <p:spPr>
            <a:xfrm rot="5400000">
              <a:off x="7622147" y="3530603"/>
              <a:ext cx="1640202" cy="1020602"/>
            </a:xfrm>
            <a:prstGeom prst="bentConnector2">
              <a:avLst/>
            </a:prstGeom>
            <a:ln w="127000" cap="flat">
              <a:round/>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201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DF4C4-08DB-65B6-8C0E-9C56F6FFBE3A}"/>
              </a:ext>
            </a:extLst>
          </p:cNvPr>
          <p:cNvSpPr>
            <a:spLocks noGrp="1"/>
          </p:cNvSpPr>
          <p:nvPr>
            <p:ph type="title"/>
          </p:nvPr>
        </p:nvSpPr>
        <p:spPr>
          <a:xfrm>
            <a:off x="838200" y="-22384"/>
            <a:ext cx="10515600" cy="2059316"/>
          </a:xfrm>
        </p:spPr>
        <p:txBody>
          <a:bodyPr>
            <a:normAutofit/>
          </a:bodyPr>
          <a:lstStyle/>
          <a:p>
            <a:r>
              <a:rPr lang="en-GB" sz="4800">
                <a:latin typeface="Calibri" panose="020F0502020204030204" pitchFamily="34" charset="0"/>
                <a:cs typeface="Calibri" panose="020F0502020204030204" pitchFamily="34" charset="0"/>
              </a:rPr>
              <a:t>Other variables</a:t>
            </a:r>
          </a:p>
        </p:txBody>
      </p:sp>
      <p:graphicFrame>
        <p:nvGraphicFramePr>
          <p:cNvPr id="2" name="Table 1">
            <a:extLst>
              <a:ext uri="{FF2B5EF4-FFF2-40B4-BE49-F238E27FC236}">
                <a16:creationId xmlns:a16="http://schemas.microsoft.com/office/drawing/2014/main" id="{421C5E84-6615-A572-7334-21349C1BE5CD}"/>
              </a:ext>
            </a:extLst>
          </p:cNvPr>
          <p:cNvGraphicFramePr>
            <a:graphicFrameLocks noGrp="1"/>
          </p:cNvGraphicFramePr>
          <p:nvPr>
            <p:extLst>
              <p:ext uri="{D42A27DB-BD31-4B8C-83A1-F6EECF244321}">
                <p14:modId xmlns:p14="http://schemas.microsoft.com/office/powerpoint/2010/main" val="4154597878"/>
              </p:ext>
            </p:extLst>
          </p:nvPr>
        </p:nvGraphicFramePr>
        <p:xfrm>
          <a:off x="1926868" y="1881953"/>
          <a:ext cx="8687459" cy="3931250"/>
        </p:xfrm>
        <a:graphic>
          <a:graphicData uri="http://schemas.openxmlformats.org/drawingml/2006/table">
            <a:tbl>
              <a:tblPr firstRow="1" bandRow="1">
                <a:tableStyleId>{5C22544A-7EE6-4342-B048-85BDC9FD1C3A}</a:tableStyleId>
              </a:tblPr>
              <a:tblGrid>
                <a:gridCol w="4145465">
                  <a:extLst>
                    <a:ext uri="{9D8B030D-6E8A-4147-A177-3AD203B41FA5}">
                      <a16:colId xmlns:a16="http://schemas.microsoft.com/office/drawing/2014/main" val="3399069336"/>
                    </a:ext>
                  </a:extLst>
                </a:gridCol>
                <a:gridCol w="4541994">
                  <a:extLst>
                    <a:ext uri="{9D8B030D-6E8A-4147-A177-3AD203B41FA5}">
                      <a16:colId xmlns:a16="http://schemas.microsoft.com/office/drawing/2014/main" val="4155713286"/>
                    </a:ext>
                  </a:extLst>
                </a:gridCol>
              </a:tblGrid>
              <a:tr h="7862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0">
                          <a:latin typeface="Calibri" panose="020F0502020204030204" pitchFamily="34" charset="0"/>
                          <a:cs typeface="Calibri" panose="020F0502020204030204" pitchFamily="34" charset="0"/>
                        </a:rPr>
                        <a:t>Demographics/Socioeconomic</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500" b="0">
                          <a:latin typeface="Calibri" panose="020F0502020204030204" pitchFamily="34" charset="0"/>
                          <a:cs typeface="Calibri" panose="020F0502020204030204" pitchFamily="34" charset="0"/>
                        </a:rPr>
                        <a:t>Clinical</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86753970"/>
                  </a:ext>
                </a:extLst>
              </a:tr>
              <a:tr h="786250">
                <a:tc>
                  <a:txBody>
                    <a:bodyPr/>
                    <a:lstStyle/>
                    <a:p>
                      <a:r>
                        <a:rPr lang="en-US" sz="2500">
                          <a:solidFill>
                            <a:schemeClr val="tx2">
                              <a:lumMod val="50000"/>
                            </a:schemeClr>
                          </a:solidFill>
                          <a:latin typeface="Calibri" panose="020F0502020204030204" pitchFamily="34" charset="0"/>
                          <a:cs typeface="Calibri" panose="020F0502020204030204" pitchFamily="34" charset="0"/>
                        </a:rPr>
                        <a:t>Gender</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sz="2500" dirty="0">
                          <a:solidFill>
                            <a:schemeClr val="tx2">
                              <a:lumMod val="50000"/>
                            </a:schemeClr>
                          </a:solidFill>
                          <a:latin typeface="Calibri" panose="020F0502020204030204" pitchFamily="34" charset="0"/>
                          <a:cs typeface="Calibri" panose="020F0502020204030204" pitchFamily="34" charset="0"/>
                        </a:rPr>
                        <a:t>Global Health</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0084685"/>
                  </a:ext>
                </a:extLst>
              </a:tr>
              <a:tr h="786250">
                <a:tc>
                  <a:txBody>
                    <a:bodyPr/>
                    <a:lstStyle/>
                    <a:p>
                      <a:r>
                        <a:rPr lang="en-US" sz="2500" dirty="0">
                          <a:solidFill>
                            <a:schemeClr val="tx2">
                              <a:lumMod val="50000"/>
                            </a:schemeClr>
                          </a:solidFill>
                          <a:latin typeface="Calibri" panose="020F0502020204030204" pitchFamily="34" charset="0"/>
                          <a:cs typeface="Calibri" panose="020F0502020204030204" pitchFamily="34" charset="0"/>
                        </a:rPr>
                        <a:t>Age</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500" dirty="0">
                          <a:solidFill>
                            <a:schemeClr val="tx2">
                              <a:lumMod val="50000"/>
                            </a:schemeClr>
                          </a:solidFill>
                          <a:latin typeface="Calibri" panose="020F0502020204030204" pitchFamily="34" charset="0"/>
                          <a:cs typeface="Calibri" panose="020F0502020204030204" pitchFamily="34" charset="0"/>
                        </a:rPr>
                        <a:t>EQ-5D</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4288727"/>
                  </a:ext>
                </a:extLst>
              </a:tr>
              <a:tr h="786250">
                <a:tc>
                  <a:txBody>
                    <a:bodyPr/>
                    <a:lstStyle/>
                    <a:p>
                      <a:r>
                        <a:rPr lang="en-US" sz="2500" dirty="0">
                          <a:solidFill>
                            <a:schemeClr val="tx2">
                              <a:lumMod val="50000"/>
                            </a:schemeClr>
                          </a:solidFill>
                          <a:latin typeface="Calibri" panose="020F0502020204030204" pitchFamily="34" charset="0"/>
                          <a:cs typeface="Calibri" panose="020F0502020204030204" pitchFamily="34" charset="0"/>
                        </a:rPr>
                        <a:t>Deprivation</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2500">
                          <a:solidFill>
                            <a:schemeClr val="tx2">
                              <a:lumMod val="50000"/>
                            </a:schemeClr>
                          </a:solidFill>
                          <a:latin typeface="Calibri" panose="020F0502020204030204" pitchFamily="34" charset="0"/>
                          <a:cs typeface="Calibri" panose="020F0502020204030204" pitchFamily="34" charset="0"/>
                        </a:rPr>
                        <a:t>Fibromyalgia</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5864529"/>
                  </a:ext>
                </a:extLst>
              </a:tr>
              <a:tr h="786250">
                <a:tc>
                  <a:txBody>
                    <a:bodyPr/>
                    <a:lstStyle/>
                    <a:p>
                      <a:r>
                        <a:rPr lang="en-US" sz="2500">
                          <a:solidFill>
                            <a:schemeClr val="tx2">
                              <a:lumMod val="50000"/>
                            </a:schemeClr>
                          </a:solidFill>
                          <a:latin typeface="Calibri" panose="020F0502020204030204" pitchFamily="34" charset="0"/>
                          <a:cs typeface="Calibri" panose="020F0502020204030204" pitchFamily="34" charset="0"/>
                        </a:rPr>
                        <a:t>BMI</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tx2">
                              <a:lumMod val="50000"/>
                            </a:schemeClr>
                          </a:solidFill>
                          <a:latin typeface="Calibri" panose="020F0502020204030204" pitchFamily="34" charset="0"/>
                          <a:cs typeface="Calibri" panose="020F0502020204030204" pitchFamily="34" charset="0"/>
                        </a:rPr>
                        <a:t>Rheumatoid or osteoarthritis</a:t>
                      </a:r>
                    </a:p>
                  </a:txBody>
                  <a:tcPr marL="96771" marR="96771" marT="48386" marB="483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715853"/>
                  </a:ext>
                </a:extLst>
              </a:tr>
            </a:tbl>
          </a:graphicData>
        </a:graphic>
      </p:graphicFrame>
    </p:spTree>
    <p:extLst>
      <p:ext uri="{BB962C8B-B14F-4D97-AF65-F5344CB8AC3E}">
        <p14:creationId xmlns:p14="http://schemas.microsoft.com/office/powerpoint/2010/main" val="2918527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42EE7FA-E6F9-C88C-0949-E12D01CAC209}"/>
              </a:ext>
            </a:extLst>
          </p:cNvPr>
          <p:cNvGraphicFramePr>
            <a:graphicFrameLocks noGrp="1"/>
          </p:cNvGraphicFramePr>
          <p:nvPr>
            <p:extLst>
              <p:ext uri="{D42A27DB-BD31-4B8C-83A1-F6EECF244321}">
                <p14:modId xmlns:p14="http://schemas.microsoft.com/office/powerpoint/2010/main" val="2367172654"/>
              </p:ext>
            </p:extLst>
          </p:nvPr>
        </p:nvGraphicFramePr>
        <p:xfrm>
          <a:off x="1784920" y="1247972"/>
          <a:ext cx="8622160" cy="5530428"/>
        </p:xfrm>
        <a:graphic>
          <a:graphicData uri="http://schemas.openxmlformats.org/drawingml/2006/table">
            <a:tbl>
              <a:tblPr firstRow="1" bandRow="1">
                <a:tableStyleId>{5C22544A-7EE6-4342-B048-85BDC9FD1C3A}</a:tableStyleId>
              </a:tblPr>
              <a:tblGrid>
                <a:gridCol w="1724432">
                  <a:extLst>
                    <a:ext uri="{9D8B030D-6E8A-4147-A177-3AD203B41FA5}">
                      <a16:colId xmlns:a16="http://schemas.microsoft.com/office/drawing/2014/main" val="143475711"/>
                    </a:ext>
                  </a:extLst>
                </a:gridCol>
                <a:gridCol w="1668224">
                  <a:extLst>
                    <a:ext uri="{9D8B030D-6E8A-4147-A177-3AD203B41FA5}">
                      <a16:colId xmlns:a16="http://schemas.microsoft.com/office/drawing/2014/main" val="456541639"/>
                    </a:ext>
                  </a:extLst>
                </a:gridCol>
                <a:gridCol w="1780640">
                  <a:extLst>
                    <a:ext uri="{9D8B030D-6E8A-4147-A177-3AD203B41FA5}">
                      <a16:colId xmlns:a16="http://schemas.microsoft.com/office/drawing/2014/main" val="1047499100"/>
                    </a:ext>
                  </a:extLst>
                </a:gridCol>
                <a:gridCol w="1724432">
                  <a:extLst>
                    <a:ext uri="{9D8B030D-6E8A-4147-A177-3AD203B41FA5}">
                      <a16:colId xmlns:a16="http://schemas.microsoft.com/office/drawing/2014/main" val="2224756293"/>
                    </a:ext>
                  </a:extLst>
                </a:gridCol>
                <a:gridCol w="1724432">
                  <a:extLst>
                    <a:ext uri="{9D8B030D-6E8A-4147-A177-3AD203B41FA5}">
                      <a16:colId xmlns:a16="http://schemas.microsoft.com/office/drawing/2014/main" val="2789898448"/>
                    </a:ext>
                  </a:extLst>
                </a:gridCol>
              </a:tblGrid>
              <a:tr h="460869">
                <a:tc>
                  <a:txBody>
                    <a:bodyPr/>
                    <a:lstStyle/>
                    <a:p>
                      <a:endParaRPr lang="en-GB" sz="2000">
                        <a:latin typeface="Calibri" panose="020F0502020204030204" pitchFamily="34" charset="0"/>
                        <a:cs typeface="Calibri" panose="020F0502020204030204" pitchFamily="34" charset="0"/>
                      </a:endParaRPr>
                    </a:p>
                  </a:txBody>
                  <a:tcPr marL="77263" marR="77263" marT="38631" marB="38631"/>
                </a:tc>
                <a:tc gridSpan="3">
                  <a:txBody>
                    <a:bodyPr/>
                    <a:lstStyle/>
                    <a:p>
                      <a:pPr algn="ctr"/>
                      <a:r>
                        <a:rPr lang="en-GB" sz="2000">
                          <a:latin typeface="Calibri" panose="020F0502020204030204" pitchFamily="34" charset="0"/>
                          <a:cs typeface="Calibri" panose="020F0502020204030204" pitchFamily="34" charset="0"/>
                        </a:rPr>
                        <a:t>Fibromyalgia Diagnosis</a:t>
                      </a:r>
                    </a:p>
                  </a:txBody>
                  <a:tcPr marL="77263" marR="77263" marT="38631" marB="38631" anchor="ctr"/>
                </a:tc>
                <a:tc hMerge="1">
                  <a:txBody>
                    <a:bodyPr/>
                    <a:lstStyle/>
                    <a:p>
                      <a:endParaRPr lang="en-GB" sz="2000">
                        <a:latin typeface="Calibri" panose="020F0502020204030204" pitchFamily="34" charset="0"/>
                        <a:cs typeface="Calibri" panose="020F0502020204030204" pitchFamily="34" charset="0"/>
                      </a:endParaRPr>
                    </a:p>
                  </a:txBody>
                  <a:tcPr marL="77263" marR="77263" marT="38631" marB="38631"/>
                </a:tc>
                <a:tc hMerge="1">
                  <a:txBody>
                    <a:bodyPr/>
                    <a:lstStyle/>
                    <a:p>
                      <a:endParaRPr lang="en-GB" sz="2000">
                        <a:latin typeface="Calibri" panose="020F0502020204030204" pitchFamily="34" charset="0"/>
                        <a:cs typeface="Calibri" panose="020F0502020204030204" pitchFamily="34" charset="0"/>
                      </a:endParaRPr>
                    </a:p>
                  </a:txBody>
                  <a:tcPr marL="77263" marR="77263" marT="38631" marB="38631"/>
                </a:tc>
                <a:tc rowSpan="2">
                  <a:txBody>
                    <a:bodyPr/>
                    <a:lstStyle/>
                    <a:p>
                      <a:pPr algn="ctr"/>
                      <a:r>
                        <a:rPr lang="en-GB" sz="2000">
                          <a:latin typeface="Calibri" panose="020F0502020204030204" pitchFamily="34" charset="0"/>
                          <a:cs typeface="Calibri" panose="020F0502020204030204" pitchFamily="34" charset="0"/>
                        </a:rPr>
                        <a:t>Total</a:t>
                      </a:r>
                    </a:p>
                  </a:txBody>
                  <a:tcPr marL="77263" marR="77263" marT="38631" marB="38631" anchor="ctr"/>
                </a:tc>
                <a:extLst>
                  <a:ext uri="{0D108BD9-81ED-4DB2-BD59-A6C34878D82A}">
                    <a16:rowId xmlns:a16="http://schemas.microsoft.com/office/drawing/2014/main" val="1799443781"/>
                  </a:ext>
                </a:extLst>
              </a:tr>
              <a:tr h="460869">
                <a:tc>
                  <a:txBody>
                    <a:bodyPr/>
                    <a:lstStyle/>
                    <a:p>
                      <a:endParaRPr lang="en-GB" sz="2000">
                        <a:latin typeface="Calibri" panose="020F0502020204030204" pitchFamily="34" charset="0"/>
                        <a:cs typeface="Calibri" panose="020F0502020204030204" pitchFamily="34" charset="0"/>
                      </a:endParaRPr>
                    </a:p>
                  </a:txBody>
                  <a:tcPr marL="77263" marR="77263" marT="38631" marB="38631"/>
                </a:tc>
                <a:tc>
                  <a:txBody>
                    <a:bodyPr/>
                    <a:lstStyle/>
                    <a:p>
                      <a:pPr algn="ctr"/>
                      <a:r>
                        <a:rPr lang="en-GB" sz="2000">
                          <a:latin typeface="Calibri" panose="020F0502020204030204" pitchFamily="34" charset="0"/>
                          <a:cs typeface="Calibri" panose="020F0502020204030204" pitchFamily="34" charset="0"/>
                        </a:rPr>
                        <a:t>Yes</a:t>
                      </a:r>
                    </a:p>
                  </a:txBody>
                  <a:tcPr marL="77263" marR="77263" marT="38631" marB="38631" anchor="ctr"/>
                </a:tc>
                <a:tc>
                  <a:txBody>
                    <a:bodyPr/>
                    <a:lstStyle/>
                    <a:p>
                      <a:pPr algn="ctr"/>
                      <a:r>
                        <a:rPr lang="en-GB" sz="2000">
                          <a:latin typeface="Calibri" panose="020F0502020204030204" pitchFamily="34" charset="0"/>
                          <a:cs typeface="Calibri" panose="020F0502020204030204" pitchFamily="34" charset="0"/>
                        </a:rPr>
                        <a:t>No</a:t>
                      </a:r>
                    </a:p>
                  </a:txBody>
                  <a:tcPr marL="77263" marR="77263" marT="38631" marB="38631" anchor="ctr"/>
                </a:tc>
                <a:tc>
                  <a:txBody>
                    <a:bodyPr/>
                    <a:lstStyle/>
                    <a:p>
                      <a:pPr algn="ctr"/>
                      <a:r>
                        <a:rPr lang="en-GB" sz="2000">
                          <a:latin typeface="Calibri" panose="020F0502020204030204" pitchFamily="34" charset="0"/>
                          <a:cs typeface="Calibri" panose="020F0502020204030204" pitchFamily="34" charset="0"/>
                        </a:rPr>
                        <a:t>Don’t know</a:t>
                      </a:r>
                    </a:p>
                  </a:txBody>
                  <a:tcPr marL="77263" marR="77263" marT="38631" marB="38631" anchor="ctr"/>
                </a:tc>
                <a:tc vMerge="1">
                  <a:txBody>
                    <a:bodyPr/>
                    <a:lstStyle/>
                    <a:p>
                      <a:r>
                        <a:rPr lang="en-GB" sz="2000">
                          <a:latin typeface="Calibri" panose="020F0502020204030204" pitchFamily="34" charset="0"/>
                          <a:cs typeface="Calibri" panose="020F0502020204030204" pitchFamily="34" charset="0"/>
                        </a:rPr>
                        <a:t>Don’t know</a:t>
                      </a:r>
                    </a:p>
                  </a:txBody>
                  <a:tcPr marL="77263" marR="77263" marT="38631" marB="38631"/>
                </a:tc>
                <a:extLst>
                  <a:ext uri="{0D108BD9-81ED-4DB2-BD59-A6C34878D82A}">
                    <a16:rowId xmlns:a16="http://schemas.microsoft.com/office/drawing/2014/main" val="3059021036"/>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N=</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3,011 </a:t>
                      </a:r>
                      <a:r>
                        <a:rPr lang="en-GB" sz="2000">
                          <a:solidFill>
                            <a:schemeClr val="tx1"/>
                          </a:solidFill>
                          <a:latin typeface="Calibri" panose="020F0502020204030204" pitchFamily="34" charset="0"/>
                          <a:cs typeface="Calibri" panose="020F0502020204030204" pitchFamily="34" charset="0"/>
                        </a:rPr>
                        <a:t>(2%)</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159,824</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4,348</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167,183</a:t>
                      </a:r>
                    </a:p>
                  </a:txBody>
                  <a:tcPr marL="77263" marR="77263" marT="38631" marB="3863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3391170"/>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Women</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1"/>
                          </a:solidFill>
                          <a:latin typeface="Calibri" panose="020F0502020204030204" pitchFamily="34" charset="0"/>
                          <a:cs typeface="Calibri" panose="020F0502020204030204" pitchFamily="34" charset="0"/>
                        </a:rPr>
                        <a:t>83%</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57%</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47%</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57%</a:t>
                      </a:r>
                    </a:p>
                  </a:txBody>
                  <a:tcPr marL="77263" marR="77263" marT="38631" marB="3863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9404485"/>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Age</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65</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66</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69</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66</a:t>
                      </a:r>
                    </a:p>
                  </a:txBody>
                  <a:tcPr marL="77263" marR="77263" marT="38631" marB="38631"/>
                </a:tc>
                <a:extLst>
                  <a:ext uri="{0D108BD9-81ED-4DB2-BD59-A6C34878D82A}">
                    <a16:rowId xmlns:a16="http://schemas.microsoft.com/office/drawing/2014/main" val="3381788525"/>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BMI</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29</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27</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29</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27</a:t>
                      </a:r>
                    </a:p>
                  </a:txBody>
                  <a:tcPr marL="77263" marR="77263" marT="38631" marB="38631"/>
                </a:tc>
                <a:extLst>
                  <a:ext uri="{0D108BD9-81ED-4DB2-BD59-A6C34878D82A}">
                    <a16:rowId xmlns:a16="http://schemas.microsoft.com/office/drawing/2014/main" val="3059284632"/>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Deprivation</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18</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15</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18</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15</a:t>
                      </a:r>
                    </a:p>
                  </a:txBody>
                  <a:tcPr marL="77263" marR="77263" marT="38631" marB="3863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788246"/>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PSD</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1"/>
                          </a:solidFill>
                          <a:latin typeface="Calibri" panose="020F0502020204030204" pitchFamily="34" charset="0"/>
                          <a:cs typeface="Calibri" panose="020F0502020204030204" pitchFamily="34" charset="0"/>
                        </a:rPr>
                        <a:t>13</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4</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8</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1"/>
                          </a:solidFill>
                          <a:latin typeface="Calibri" panose="020F0502020204030204" pitchFamily="34" charset="0"/>
                          <a:cs typeface="Calibri" panose="020F0502020204030204" pitchFamily="34" charset="0"/>
                        </a:rPr>
                        <a:t>4</a:t>
                      </a:r>
                    </a:p>
                  </a:txBody>
                  <a:tcPr marL="77263" marR="77263" marT="38631" marB="3863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7613240"/>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Global health</a:t>
                      </a:r>
                    </a:p>
                  </a:txBody>
                  <a:tcPr marL="77263" marR="77263" marT="38631" marB="38631"/>
                </a:tc>
                <a:tc>
                  <a:txBody>
                    <a:bodyPr/>
                    <a:lstStyle/>
                    <a:p>
                      <a:r>
                        <a:rPr lang="en-GB" sz="2000">
                          <a:solidFill>
                            <a:schemeClr val="tx1"/>
                          </a:solidFill>
                          <a:latin typeface="Calibri" panose="020F0502020204030204" pitchFamily="34" charset="0"/>
                          <a:cs typeface="Calibri" panose="020F0502020204030204" pitchFamily="34" charset="0"/>
                        </a:rPr>
                        <a:t>58</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81</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67</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80</a:t>
                      </a:r>
                    </a:p>
                  </a:txBody>
                  <a:tcPr marL="77263" marR="77263" marT="38631" marB="38631"/>
                </a:tc>
                <a:extLst>
                  <a:ext uri="{0D108BD9-81ED-4DB2-BD59-A6C34878D82A}">
                    <a16:rowId xmlns:a16="http://schemas.microsoft.com/office/drawing/2014/main" val="722112689"/>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EQ-5D</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1"/>
                          </a:solidFill>
                          <a:latin typeface="Calibri" panose="020F0502020204030204" pitchFamily="34" charset="0"/>
                          <a:cs typeface="Calibri" panose="020F0502020204030204" pitchFamily="34" charset="0"/>
                        </a:rPr>
                        <a:t>0.68</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0.89</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0.77</a:t>
                      </a:r>
                    </a:p>
                  </a:txBody>
                  <a:tcPr marL="77263" marR="77263" marT="38631" marB="38631">
                    <a:lnB w="12700" cap="flat" cmpd="sng" algn="ctr">
                      <a:solidFill>
                        <a:schemeClr val="tx1"/>
                      </a:solidFill>
                      <a:prstDash val="solid"/>
                      <a:round/>
                      <a:headEnd type="none" w="med" len="med"/>
                      <a:tailEnd type="none" w="med" len="med"/>
                    </a:lnB>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0.89</a:t>
                      </a:r>
                    </a:p>
                  </a:txBody>
                  <a:tcPr marL="77263" marR="77263" marT="38631" marB="3863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758352"/>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RA</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1"/>
                          </a:solidFill>
                          <a:latin typeface="Calibri" panose="020F0502020204030204" pitchFamily="34" charset="0"/>
                          <a:cs typeface="Calibri" panose="020F0502020204030204" pitchFamily="34" charset="0"/>
                        </a:rPr>
                        <a:t>15%</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6%</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18%</a:t>
                      </a:r>
                    </a:p>
                  </a:txBody>
                  <a:tcPr marL="77263" marR="77263" marT="38631" marB="38631">
                    <a:lnT w="12700" cap="flat" cmpd="sng" algn="ctr">
                      <a:solidFill>
                        <a:schemeClr val="tx1"/>
                      </a:solidFill>
                      <a:prstDash val="solid"/>
                      <a:round/>
                      <a:headEnd type="none" w="med" len="med"/>
                      <a:tailEnd type="none" w="med" len="med"/>
                    </a:lnT>
                  </a:tcPr>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6%</a:t>
                      </a:r>
                    </a:p>
                  </a:txBody>
                  <a:tcPr marL="77263" marR="77263" marT="38631" marB="3863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23412917"/>
                  </a:ext>
                </a:extLst>
              </a:tr>
              <a:tr h="460869">
                <a:tc>
                  <a:txBody>
                    <a:bodyPr/>
                    <a:lstStyle/>
                    <a:p>
                      <a:r>
                        <a:rPr lang="en-GB" sz="2000">
                          <a:solidFill>
                            <a:schemeClr val="tx2">
                              <a:lumMod val="50000"/>
                            </a:schemeClr>
                          </a:solidFill>
                          <a:latin typeface="Calibri" panose="020F0502020204030204" pitchFamily="34" charset="0"/>
                          <a:cs typeface="Calibri" panose="020F0502020204030204" pitchFamily="34" charset="0"/>
                        </a:rPr>
                        <a:t>OA</a:t>
                      </a:r>
                    </a:p>
                  </a:txBody>
                  <a:tcPr marL="77263" marR="77263" marT="38631" marB="38631"/>
                </a:tc>
                <a:tc>
                  <a:txBody>
                    <a:bodyPr/>
                    <a:lstStyle/>
                    <a:p>
                      <a:r>
                        <a:rPr lang="en-GB" sz="2000">
                          <a:solidFill>
                            <a:schemeClr val="tx1"/>
                          </a:solidFill>
                          <a:latin typeface="Calibri" panose="020F0502020204030204" pitchFamily="34" charset="0"/>
                          <a:cs typeface="Calibri" panose="020F0502020204030204" pitchFamily="34" charset="0"/>
                        </a:rPr>
                        <a:t>57%</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29%</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49%</a:t>
                      </a:r>
                    </a:p>
                  </a:txBody>
                  <a:tcPr marL="77263" marR="77263" marT="38631" marB="38631"/>
                </a:tc>
                <a:tc>
                  <a:txBody>
                    <a:bodyPr/>
                    <a:lstStyle/>
                    <a:p>
                      <a:r>
                        <a:rPr lang="en-GB" sz="2000">
                          <a:solidFill>
                            <a:schemeClr val="tx2">
                              <a:lumMod val="50000"/>
                            </a:schemeClr>
                          </a:solidFill>
                          <a:latin typeface="Calibri" panose="020F0502020204030204" pitchFamily="34" charset="0"/>
                          <a:cs typeface="Calibri" panose="020F0502020204030204" pitchFamily="34" charset="0"/>
                        </a:rPr>
                        <a:t>30%</a:t>
                      </a:r>
                    </a:p>
                  </a:txBody>
                  <a:tcPr marL="77263" marR="77263" marT="38631" marB="38631"/>
                </a:tc>
                <a:extLst>
                  <a:ext uri="{0D108BD9-81ED-4DB2-BD59-A6C34878D82A}">
                    <a16:rowId xmlns:a16="http://schemas.microsoft.com/office/drawing/2014/main" val="4072071135"/>
                  </a:ext>
                </a:extLst>
              </a:tr>
            </a:tbl>
          </a:graphicData>
        </a:graphic>
      </p:graphicFrame>
      <p:sp>
        <p:nvSpPr>
          <p:cNvPr id="7" name="TextBox 6">
            <a:extLst>
              <a:ext uri="{FF2B5EF4-FFF2-40B4-BE49-F238E27FC236}">
                <a16:creationId xmlns:a16="http://schemas.microsoft.com/office/drawing/2014/main" id="{4329B831-4168-40A0-32B7-EE39CACD2086}"/>
              </a:ext>
            </a:extLst>
          </p:cNvPr>
          <p:cNvSpPr txBox="1"/>
          <p:nvPr/>
        </p:nvSpPr>
        <p:spPr>
          <a:xfrm>
            <a:off x="1669590" y="47643"/>
            <a:ext cx="9328805" cy="1200329"/>
          </a:xfrm>
          <a:prstGeom prst="rect">
            <a:avLst/>
          </a:prstGeom>
          <a:noFill/>
        </p:spPr>
        <p:txBody>
          <a:bodyPr wrap="square">
            <a:spAutoFit/>
          </a:bodyPr>
          <a:lstStyle/>
          <a:p>
            <a:r>
              <a:rPr lang="en-GB" sz="3600" b="1">
                <a:solidFill>
                  <a:schemeClr val="accent1">
                    <a:lumMod val="75000"/>
                  </a:schemeClr>
                </a:solidFill>
                <a:latin typeface="Calibri" panose="020F0502020204030204" pitchFamily="34" charset="0"/>
                <a:cs typeface="Calibri" panose="020F0502020204030204" pitchFamily="34" charset="0"/>
              </a:rPr>
              <a:t>How does fibromyalgia symptoms vary in a large population sample?</a:t>
            </a:r>
          </a:p>
        </p:txBody>
      </p:sp>
      <p:sp>
        <p:nvSpPr>
          <p:cNvPr id="9" name="Rectangle: Rounded Corners 8">
            <a:extLst>
              <a:ext uri="{FF2B5EF4-FFF2-40B4-BE49-F238E27FC236}">
                <a16:creationId xmlns:a16="http://schemas.microsoft.com/office/drawing/2014/main" id="{43134325-D263-569D-94AC-5E7BA059C2A9}"/>
              </a:ext>
            </a:extLst>
          </p:cNvPr>
          <p:cNvSpPr/>
          <p:nvPr/>
        </p:nvSpPr>
        <p:spPr>
          <a:xfrm>
            <a:off x="3552501" y="2679890"/>
            <a:ext cx="469726" cy="300624"/>
          </a:xfrm>
          <a:prstGeom prst="roundRect">
            <a:avLst/>
          </a:prstGeom>
          <a:solidFill>
            <a:schemeClr val="accent4">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F82BD5C-2BD3-680F-D0EC-8CC42BD2BE42}"/>
              </a:ext>
            </a:extLst>
          </p:cNvPr>
          <p:cNvSpPr/>
          <p:nvPr/>
        </p:nvSpPr>
        <p:spPr>
          <a:xfrm>
            <a:off x="4205290" y="2218927"/>
            <a:ext cx="475989" cy="300625"/>
          </a:xfrm>
          <a:prstGeom prst="roundRect">
            <a:avLst/>
          </a:prstGeom>
          <a:solidFill>
            <a:schemeClr val="accent4">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F0ECBEB6-DE3B-FD89-26DD-E67FD2E153AF}"/>
              </a:ext>
            </a:extLst>
          </p:cNvPr>
          <p:cNvSpPr/>
          <p:nvPr/>
        </p:nvSpPr>
        <p:spPr>
          <a:xfrm>
            <a:off x="3576251" y="4529989"/>
            <a:ext cx="275573" cy="300625"/>
          </a:xfrm>
          <a:prstGeom prst="roundRect">
            <a:avLst/>
          </a:prstGeom>
          <a:solidFill>
            <a:schemeClr val="accent4">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7103E6A-8928-D3FE-779B-FF057D8155E2}"/>
              </a:ext>
            </a:extLst>
          </p:cNvPr>
          <p:cNvSpPr/>
          <p:nvPr/>
        </p:nvSpPr>
        <p:spPr>
          <a:xfrm>
            <a:off x="3561322" y="4992845"/>
            <a:ext cx="309584" cy="300625"/>
          </a:xfrm>
          <a:prstGeom prst="roundRect">
            <a:avLst/>
          </a:prstGeom>
          <a:solidFill>
            <a:schemeClr val="accent4">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B8668073-39B7-AFD8-B1C2-DA24CC37A084}"/>
              </a:ext>
            </a:extLst>
          </p:cNvPr>
          <p:cNvSpPr/>
          <p:nvPr/>
        </p:nvSpPr>
        <p:spPr>
          <a:xfrm>
            <a:off x="3561322" y="5452777"/>
            <a:ext cx="512692" cy="300624"/>
          </a:xfrm>
          <a:prstGeom prst="roundRect">
            <a:avLst/>
          </a:prstGeom>
          <a:solidFill>
            <a:schemeClr val="accent4">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2">
            <a:extLst>
              <a:ext uri="{FF2B5EF4-FFF2-40B4-BE49-F238E27FC236}">
                <a16:creationId xmlns:a16="http://schemas.microsoft.com/office/drawing/2014/main" id="{76794C90-0E46-33D4-70A9-3D683A8D58B1}"/>
              </a:ext>
            </a:extLst>
          </p:cNvPr>
          <p:cNvSpPr/>
          <p:nvPr/>
        </p:nvSpPr>
        <p:spPr>
          <a:xfrm>
            <a:off x="3564376" y="5904381"/>
            <a:ext cx="469726" cy="300624"/>
          </a:xfrm>
          <a:prstGeom prst="roundRect">
            <a:avLst/>
          </a:prstGeom>
          <a:solidFill>
            <a:schemeClr val="accent4">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2">
            <a:extLst>
              <a:ext uri="{FF2B5EF4-FFF2-40B4-BE49-F238E27FC236}">
                <a16:creationId xmlns:a16="http://schemas.microsoft.com/office/drawing/2014/main" id="{1E17EEC8-1577-443A-8DBF-88AF74CC8267}"/>
              </a:ext>
            </a:extLst>
          </p:cNvPr>
          <p:cNvSpPr/>
          <p:nvPr/>
        </p:nvSpPr>
        <p:spPr>
          <a:xfrm>
            <a:off x="3552501" y="6359766"/>
            <a:ext cx="469726" cy="300624"/>
          </a:xfrm>
          <a:prstGeom prst="roundRect">
            <a:avLst/>
          </a:prstGeom>
          <a:solidFill>
            <a:schemeClr val="accent4">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96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dern Epi Template Master Cop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Epi Template Master Copy" id="{3E0D6B38-9239-4C7C-BD5C-42821DA33CAC}" vid="{9FAC66F6-E2D5-4695-9CD8-F2A205A059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Modern Epi Template Master Copy</Template>
  <TotalTime>1496</TotalTime>
  <Words>1027</Words>
  <Application>Microsoft Macintosh PowerPoint</Application>
  <PresentationFormat>Widescreen</PresentationFormat>
  <Paragraphs>254</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Modern Epi Template Master Copy</vt:lpstr>
      <vt:lpstr>Associations with Fibromyalgia  Symptoms and Diagnosis  in the UK Biobank</vt:lpstr>
      <vt:lpstr>PowerPoint Presentation</vt:lpstr>
      <vt:lpstr>PowerPoint Presentation</vt:lpstr>
      <vt:lpstr>Schools of thought</vt:lpstr>
      <vt:lpstr>Research Questions</vt:lpstr>
      <vt:lpstr>UK Biobank</vt:lpstr>
      <vt:lpstr>Fibromyalgia symptom</vt:lpstr>
      <vt:lpstr>Other variables</vt:lpstr>
      <vt:lpstr>PowerPoint Presentation</vt:lpstr>
      <vt:lpstr>PowerPoint Presentation</vt:lpstr>
      <vt:lpstr>Fibromyalgia symptoms</vt:lpstr>
      <vt:lpstr>PowerPoint Presentation</vt:lpstr>
      <vt:lpstr>PowerPoint Presentation</vt:lpstr>
      <vt:lpstr>PowerPoint Presentation</vt:lpstr>
      <vt:lpstr>PowerPoint Presentation</vt:lpstr>
      <vt:lpstr>Conclusions</vt:lpstr>
      <vt:lpstr>Conclusions</vt:lpstr>
      <vt:lpstr>Conclusions</vt:lpstr>
      <vt:lpstr>PowerPoint Presentation</vt:lpstr>
      <vt:lpstr>PowerPoint Presentation</vt:lpstr>
      <vt:lpstr>Limitations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Quilay, Christien</dc:creator>
  <cp:lastModifiedBy>KANG, JUNGWOO (UG)</cp:lastModifiedBy>
  <cp:revision>18</cp:revision>
  <dcterms:created xsi:type="dcterms:W3CDTF">2022-08-09T08:31:34Z</dcterms:created>
  <dcterms:modified xsi:type="dcterms:W3CDTF">2023-11-17T20:06:19Z</dcterms:modified>
</cp:coreProperties>
</file>